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25"/>
  </p:notesMasterIdLst>
  <p:sldIdLst>
    <p:sldId id="256" r:id="rId2"/>
    <p:sldId id="257" r:id="rId3"/>
    <p:sldId id="259" r:id="rId4"/>
    <p:sldId id="283" r:id="rId5"/>
    <p:sldId id="284" r:id="rId6"/>
    <p:sldId id="260" r:id="rId7"/>
    <p:sldId id="261" r:id="rId8"/>
    <p:sldId id="285" r:id="rId9"/>
    <p:sldId id="264" r:id="rId10"/>
    <p:sldId id="265" r:id="rId11"/>
    <p:sldId id="266" r:id="rId12"/>
    <p:sldId id="278" r:id="rId13"/>
    <p:sldId id="267" r:id="rId14"/>
    <p:sldId id="279" r:id="rId15"/>
    <p:sldId id="268" r:id="rId16"/>
    <p:sldId id="269" r:id="rId17"/>
    <p:sldId id="270" r:id="rId18"/>
    <p:sldId id="271" r:id="rId19"/>
    <p:sldId id="272" r:id="rId20"/>
    <p:sldId id="273" r:id="rId21"/>
    <p:sldId id="274" r:id="rId22"/>
    <p:sldId id="275" r:id="rId23"/>
    <p:sldId id="28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50" autoAdjust="0"/>
    <p:restoredTop sz="72243" autoAdjust="0"/>
  </p:normalViewPr>
  <p:slideViewPr>
    <p:cSldViewPr>
      <p:cViewPr varScale="1">
        <p:scale>
          <a:sx n="84" d="100"/>
          <a:sy n="84" d="100"/>
        </p:scale>
        <p:origin x="-261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1F49D3-4004-4F79-8FCD-67A0C4656C0B}" type="doc">
      <dgm:prSet loTypeId="urn:microsoft.com/office/officeart/2005/8/layout/process1" loCatId="process" qsTypeId="urn:microsoft.com/office/officeart/2005/8/quickstyle/simple1" qsCatId="simple" csTypeId="urn:microsoft.com/office/officeart/2005/8/colors/accent1_2" csCatId="accent1" phldr="1"/>
      <dgm:spPr/>
    </dgm:pt>
    <dgm:pt modelId="{1E85628C-6ED8-4604-BB27-B246F949EBAD}">
      <dgm:prSet phldrT="[Text]"/>
      <dgm:spPr/>
      <dgm:t>
        <a:bodyPr/>
        <a:lstStyle/>
        <a:p>
          <a:r>
            <a:rPr lang="en-AU" dirty="0" smtClean="0"/>
            <a:t>Inputs/resources</a:t>
          </a:r>
          <a:endParaRPr lang="en-AU" dirty="0"/>
        </a:p>
      </dgm:t>
    </dgm:pt>
    <dgm:pt modelId="{01A8D6D1-EE83-40C7-B96E-D219FFE52479}" type="parTrans" cxnId="{AECDF6BA-DE37-4D19-B96B-C25235C0A78D}">
      <dgm:prSet/>
      <dgm:spPr/>
      <dgm:t>
        <a:bodyPr/>
        <a:lstStyle/>
        <a:p>
          <a:endParaRPr lang="en-AU"/>
        </a:p>
      </dgm:t>
    </dgm:pt>
    <dgm:pt modelId="{6AFB1467-4EB7-4CD5-83F1-033A720E91A1}" type="sibTrans" cxnId="{AECDF6BA-DE37-4D19-B96B-C25235C0A78D}">
      <dgm:prSet/>
      <dgm:spPr/>
      <dgm:t>
        <a:bodyPr/>
        <a:lstStyle/>
        <a:p>
          <a:endParaRPr lang="en-AU"/>
        </a:p>
      </dgm:t>
    </dgm:pt>
    <dgm:pt modelId="{281B4793-C332-42B7-9A47-4C0B42C4B62E}">
      <dgm:prSet phldrT="[Text]"/>
      <dgm:spPr/>
      <dgm:t>
        <a:bodyPr/>
        <a:lstStyle/>
        <a:p>
          <a:r>
            <a:rPr lang="en-AU" dirty="0" smtClean="0"/>
            <a:t>Activities</a:t>
          </a:r>
          <a:endParaRPr lang="en-AU" dirty="0"/>
        </a:p>
      </dgm:t>
    </dgm:pt>
    <dgm:pt modelId="{CC083E40-6663-451B-BAFE-DB9C9239B920}" type="parTrans" cxnId="{21EC1FA2-6484-4862-841A-8F841DC08DB6}">
      <dgm:prSet/>
      <dgm:spPr/>
      <dgm:t>
        <a:bodyPr/>
        <a:lstStyle/>
        <a:p>
          <a:endParaRPr lang="en-AU"/>
        </a:p>
      </dgm:t>
    </dgm:pt>
    <dgm:pt modelId="{92CB7537-7D61-43D4-8C14-4CF5E06D374F}" type="sibTrans" cxnId="{21EC1FA2-6484-4862-841A-8F841DC08DB6}">
      <dgm:prSet/>
      <dgm:spPr/>
      <dgm:t>
        <a:bodyPr/>
        <a:lstStyle/>
        <a:p>
          <a:endParaRPr lang="en-AU"/>
        </a:p>
      </dgm:t>
    </dgm:pt>
    <dgm:pt modelId="{4FA9BC5A-B1C5-4015-92E6-D0477C026C27}">
      <dgm:prSet phldrT="[Text]"/>
      <dgm:spPr/>
      <dgm:t>
        <a:bodyPr/>
        <a:lstStyle/>
        <a:p>
          <a:r>
            <a:rPr lang="en-AU" dirty="0" smtClean="0"/>
            <a:t>Outputs</a:t>
          </a:r>
          <a:endParaRPr lang="en-AU" dirty="0"/>
        </a:p>
      </dgm:t>
    </dgm:pt>
    <dgm:pt modelId="{A688688F-FFF6-4AF6-83FF-21DC57E0CE20}" type="parTrans" cxnId="{A8A2126A-86E9-48AD-85BE-C256EF3DEA8C}">
      <dgm:prSet/>
      <dgm:spPr/>
      <dgm:t>
        <a:bodyPr/>
        <a:lstStyle/>
        <a:p>
          <a:endParaRPr lang="en-AU"/>
        </a:p>
      </dgm:t>
    </dgm:pt>
    <dgm:pt modelId="{A6174192-8FC0-4F09-9DC1-F779F6334069}" type="sibTrans" cxnId="{A8A2126A-86E9-48AD-85BE-C256EF3DEA8C}">
      <dgm:prSet/>
      <dgm:spPr/>
      <dgm:t>
        <a:bodyPr/>
        <a:lstStyle/>
        <a:p>
          <a:endParaRPr lang="en-AU"/>
        </a:p>
      </dgm:t>
    </dgm:pt>
    <dgm:pt modelId="{4C0FAFD3-3CA8-4E4B-AD1B-ADC3F4BE3EC7}">
      <dgm:prSet phldrT="[Text]"/>
      <dgm:spPr/>
      <dgm:t>
        <a:bodyPr/>
        <a:lstStyle/>
        <a:p>
          <a:r>
            <a:rPr lang="en-AU" dirty="0" smtClean="0"/>
            <a:t>Outcomes, via mechanism</a:t>
          </a:r>
          <a:endParaRPr lang="en-AU" dirty="0"/>
        </a:p>
      </dgm:t>
    </dgm:pt>
    <dgm:pt modelId="{23109EC8-E564-4363-B9F1-CA2F6D5F7561}" type="parTrans" cxnId="{5814E128-8A94-4328-9FAB-115C94D15DF7}">
      <dgm:prSet/>
      <dgm:spPr/>
      <dgm:t>
        <a:bodyPr/>
        <a:lstStyle/>
        <a:p>
          <a:endParaRPr lang="en-AU"/>
        </a:p>
      </dgm:t>
    </dgm:pt>
    <dgm:pt modelId="{E474BBCD-6B38-49F4-B2A9-6667C9EC45B2}" type="sibTrans" cxnId="{5814E128-8A94-4328-9FAB-115C94D15DF7}">
      <dgm:prSet/>
      <dgm:spPr/>
      <dgm:t>
        <a:bodyPr/>
        <a:lstStyle/>
        <a:p>
          <a:endParaRPr lang="en-AU"/>
        </a:p>
      </dgm:t>
    </dgm:pt>
    <dgm:pt modelId="{77710CCE-1356-4A3A-8878-B22215E2BEF8}">
      <dgm:prSet phldrT="[Text]"/>
      <dgm:spPr/>
      <dgm:t>
        <a:bodyPr/>
        <a:lstStyle/>
        <a:p>
          <a:r>
            <a:rPr lang="en-AU" dirty="0" smtClean="0"/>
            <a:t>Impact</a:t>
          </a:r>
          <a:endParaRPr lang="en-AU" dirty="0"/>
        </a:p>
      </dgm:t>
    </dgm:pt>
    <dgm:pt modelId="{FD651021-991F-42AC-81C8-AD72FFD33393}" type="parTrans" cxnId="{FD202C70-3E47-4837-BC49-005431118730}">
      <dgm:prSet/>
      <dgm:spPr/>
      <dgm:t>
        <a:bodyPr/>
        <a:lstStyle/>
        <a:p>
          <a:endParaRPr lang="en-AU"/>
        </a:p>
      </dgm:t>
    </dgm:pt>
    <dgm:pt modelId="{E7BB24B9-6905-4312-AAD4-3143FB207F9D}" type="sibTrans" cxnId="{FD202C70-3E47-4837-BC49-005431118730}">
      <dgm:prSet/>
      <dgm:spPr/>
      <dgm:t>
        <a:bodyPr/>
        <a:lstStyle/>
        <a:p>
          <a:endParaRPr lang="en-AU"/>
        </a:p>
      </dgm:t>
    </dgm:pt>
    <dgm:pt modelId="{2EACBE78-47A4-4500-9D92-7C5998564136}" type="pres">
      <dgm:prSet presAssocID="{701F49D3-4004-4F79-8FCD-67A0C4656C0B}" presName="Name0" presStyleCnt="0">
        <dgm:presLayoutVars>
          <dgm:dir/>
          <dgm:resizeHandles val="exact"/>
        </dgm:presLayoutVars>
      </dgm:prSet>
      <dgm:spPr/>
    </dgm:pt>
    <dgm:pt modelId="{427F71DF-70C4-4DDE-ABEB-549EB7F4704C}" type="pres">
      <dgm:prSet presAssocID="{1E85628C-6ED8-4604-BB27-B246F949EBAD}" presName="node" presStyleLbl="node1" presStyleIdx="0" presStyleCnt="5">
        <dgm:presLayoutVars>
          <dgm:bulletEnabled val="1"/>
        </dgm:presLayoutVars>
      </dgm:prSet>
      <dgm:spPr/>
      <dgm:t>
        <a:bodyPr/>
        <a:lstStyle/>
        <a:p>
          <a:endParaRPr lang="en-AU"/>
        </a:p>
      </dgm:t>
    </dgm:pt>
    <dgm:pt modelId="{A39F2324-54D9-49A0-B0E2-816300A0F627}" type="pres">
      <dgm:prSet presAssocID="{6AFB1467-4EB7-4CD5-83F1-033A720E91A1}" presName="sibTrans" presStyleLbl="sibTrans2D1" presStyleIdx="0" presStyleCnt="4"/>
      <dgm:spPr/>
      <dgm:t>
        <a:bodyPr/>
        <a:lstStyle/>
        <a:p>
          <a:endParaRPr lang="en-AU"/>
        </a:p>
      </dgm:t>
    </dgm:pt>
    <dgm:pt modelId="{FAD60348-B909-44EF-BC9D-1AAF4548E504}" type="pres">
      <dgm:prSet presAssocID="{6AFB1467-4EB7-4CD5-83F1-033A720E91A1}" presName="connectorText" presStyleLbl="sibTrans2D1" presStyleIdx="0" presStyleCnt="4"/>
      <dgm:spPr/>
      <dgm:t>
        <a:bodyPr/>
        <a:lstStyle/>
        <a:p>
          <a:endParaRPr lang="en-AU"/>
        </a:p>
      </dgm:t>
    </dgm:pt>
    <dgm:pt modelId="{B44DF9D3-7426-4DD4-8C66-36CDCB84BF2E}" type="pres">
      <dgm:prSet presAssocID="{281B4793-C332-42B7-9A47-4C0B42C4B62E}" presName="node" presStyleLbl="node1" presStyleIdx="1" presStyleCnt="5">
        <dgm:presLayoutVars>
          <dgm:bulletEnabled val="1"/>
        </dgm:presLayoutVars>
      </dgm:prSet>
      <dgm:spPr/>
      <dgm:t>
        <a:bodyPr/>
        <a:lstStyle/>
        <a:p>
          <a:endParaRPr lang="en-AU"/>
        </a:p>
      </dgm:t>
    </dgm:pt>
    <dgm:pt modelId="{1C2A6CD7-6E59-4EDA-80C8-9039D4576A64}" type="pres">
      <dgm:prSet presAssocID="{92CB7537-7D61-43D4-8C14-4CF5E06D374F}" presName="sibTrans" presStyleLbl="sibTrans2D1" presStyleIdx="1" presStyleCnt="4"/>
      <dgm:spPr/>
      <dgm:t>
        <a:bodyPr/>
        <a:lstStyle/>
        <a:p>
          <a:endParaRPr lang="en-AU"/>
        </a:p>
      </dgm:t>
    </dgm:pt>
    <dgm:pt modelId="{4AD7068B-5125-4A10-8640-4016B63C556F}" type="pres">
      <dgm:prSet presAssocID="{92CB7537-7D61-43D4-8C14-4CF5E06D374F}" presName="connectorText" presStyleLbl="sibTrans2D1" presStyleIdx="1" presStyleCnt="4"/>
      <dgm:spPr/>
      <dgm:t>
        <a:bodyPr/>
        <a:lstStyle/>
        <a:p>
          <a:endParaRPr lang="en-AU"/>
        </a:p>
      </dgm:t>
    </dgm:pt>
    <dgm:pt modelId="{005EE3AC-04B7-4FCF-B1B8-D56BC6410A52}" type="pres">
      <dgm:prSet presAssocID="{4FA9BC5A-B1C5-4015-92E6-D0477C026C27}" presName="node" presStyleLbl="node1" presStyleIdx="2" presStyleCnt="5">
        <dgm:presLayoutVars>
          <dgm:bulletEnabled val="1"/>
        </dgm:presLayoutVars>
      </dgm:prSet>
      <dgm:spPr/>
      <dgm:t>
        <a:bodyPr/>
        <a:lstStyle/>
        <a:p>
          <a:endParaRPr lang="en-AU"/>
        </a:p>
      </dgm:t>
    </dgm:pt>
    <dgm:pt modelId="{22556113-F0E8-42D0-AF64-598CF8535C28}" type="pres">
      <dgm:prSet presAssocID="{A6174192-8FC0-4F09-9DC1-F779F6334069}" presName="sibTrans" presStyleLbl="sibTrans2D1" presStyleIdx="2" presStyleCnt="4"/>
      <dgm:spPr/>
      <dgm:t>
        <a:bodyPr/>
        <a:lstStyle/>
        <a:p>
          <a:endParaRPr lang="en-AU"/>
        </a:p>
      </dgm:t>
    </dgm:pt>
    <dgm:pt modelId="{F276C434-5CB2-4721-8E28-E49832F167C7}" type="pres">
      <dgm:prSet presAssocID="{A6174192-8FC0-4F09-9DC1-F779F6334069}" presName="connectorText" presStyleLbl="sibTrans2D1" presStyleIdx="2" presStyleCnt="4"/>
      <dgm:spPr/>
      <dgm:t>
        <a:bodyPr/>
        <a:lstStyle/>
        <a:p>
          <a:endParaRPr lang="en-AU"/>
        </a:p>
      </dgm:t>
    </dgm:pt>
    <dgm:pt modelId="{6A30523B-DC5B-40BA-A96E-2F58773C0012}" type="pres">
      <dgm:prSet presAssocID="{4C0FAFD3-3CA8-4E4B-AD1B-ADC3F4BE3EC7}" presName="node" presStyleLbl="node1" presStyleIdx="3" presStyleCnt="5">
        <dgm:presLayoutVars>
          <dgm:bulletEnabled val="1"/>
        </dgm:presLayoutVars>
      </dgm:prSet>
      <dgm:spPr/>
      <dgm:t>
        <a:bodyPr/>
        <a:lstStyle/>
        <a:p>
          <a:endParaRPr lang="en-AU"/>
        </a:p>
      </dgm:t>
    </dgm:pt>
    <dgm:pt modelId="{0E03E975-EDC5-45CB-8C0D-A39EC74AEB73}" type="pres">
      <dgm:prSet presAssocID="{E474BBCD-6B38-49F4-B2A9-6667C9EC45B2}" presName="sibTrans" presStyleLbl="sibTrans2D1" presStyleIdx="3" presStyleCnt="4"/>
      <dgm:spPr/>
      <dgm:t>
        <a:bodyPr/>
        <a:lstStyle/>
        <a:p>
          <a:endParaRPr lang="en-AU"/>
        </a:p>
      </dgm:t>
    </dgm:pt>
    <dgm:pt modelId="{7CDB1AF4-4C8F-434C-AEEA-415C4F36B235}" type="pres">
      <dgm:prSet presAssocID="{E474BBCD-6B38-49F4-B2A9-6667C9EC45B2}" presName="connectorText" presStyleLbl="sibTrans2D1" presStyleIdx="3" presStyleCnt="4"/>
      <dgm:spPr/>
      <dgm:t>
        <a:bodyPr/>
        <a:lstStyle/>
        <a:p>
          <a:endParaRPr lang="en-AU"/>
        </a:p>
      </dgm:t>
    </dgm:pt>
    <dgm:pt modelId="{AA58F7D2-A4EB-42FB-9B87-B9117701295C}" type="pres">
      <dgm:prSet presAssocID="{77710CCE-1356-4A3A-8878-B22215E2BEF8}" presName="node" presStyleLbl="node1" presStyleIdx="4" presStyleCnt="5">
        <dgm:presLayoutVars>
          <dgm:bulletEnabled val="1"/>
        </dgm:presLayoutVars>
      </dgm:prSet>
      <dgm:spPr/>
      <dgm:t>
        <a:bodyPr/>
        <a:lstStyle/>
        <a:p>
          <a:endParaRPr lang="en-AU"/>
        </a:p>
      </dgm:t>
    </dgm:pt>
  </dgm:ptLst>
  <dgm:cxnLst>
    <dgm:cxn modelId="{348E5698-784D-4921-930D-E2FE92D65F65}" type="presOf" srcId="{E474BBCD-6B38-49F4-B2A9-6667C9EC45B2}" destId="{0E03E975-EDC5-45CB-8C0D-A39EC74AEB73}" srcOrd="0" destOrd="0" presId="urn:microsoft.com/office/officeart/2005/8/layout/process1"/>
    <dgm:cxn modelId="{0085CE97-665D-4FFC-AA6D-69B6FEC7FF73}" type="presOf" srcId="{92CB7537-7D61-43D4-8C14-4CF5E06D374F}" destId="{4AD7068B-5125-4A10-8640-4016B63C556F}" srcOrd="1" destOrd="0" presId="urn:microsoft.com/office/officeart/2005/8/layout/process1"/>
    <dgm:cxn modelId="{C210EC76-B8BF-4271-A6AF-4290385B4EED}" type="presOf" srcId="{77710CCE-1356-4A3A-8878-B22215E2BEF8}" destId="{AA58F7D2-A4EB-42FB-9B87-B9117701295C}" srcOrd="0" destOrd="0" presId="urn:microsoft.com/office/officeart/2005/8/layout/process1"/>
    <dgm:cxn modelId="{CEC2FD3D-A2CB-45DE-AE17-9C853B8C0241}" type="presOf" srcId="{4FA9BC5A-B1C5-4015-92E6-D0477C026C27}" destId="{005EE3AC-04B7-4FCF-B1B8-D56BC6410A52}" srcOrd="0" destOrd="0" presId="urn:microsoft.com/office/officeart/2005/8/layout/process1"/>
    <dgm:cxn modelId="{65EEEA19-20FA-4683-993E-0925B92E850B}" type="presOf" srcId="{E474BBCD-6B38-49F4-B2A9-6667C9EC45B2}" destId="{7CDB1AF4-4C8F-434C-AEEA-415C4F36B235}" srcOrd="1" destOrd="0" presId="urn:microsoft.com/office/officeart/2005/8/layout/process1"/>
    <dgm:cxn modelId="{22652213-2BAB-4B5A-A94D-177C2765A9C7}" type="presOf" srcId="{A6174192-8FC0-4F09-9DC1-F779F6334069}" destId="{22556113-F0E8-42D0-AF64-598CF8535C28}" srcOrd="0" destOrd="0" presId="urn:microsoft.com/office/officeart/2005/8/layout/process1"/>
    <dgm:cxn modelId="{3BF1C81A-45B9-4F79-895B-5DEC81A87090}" type="presOf" srcId="{1E85628C-6ED8-4604-BB27-B246F949EBAD}" destId="{427F71DF-70C4-4DDE-ABEB-549EB7F4704C}" srcOrd="0" destOrd="0" presId="urn:microsoft.com/office/officeart/2005/8/layout/process1"/>
    <dgm:cxn modelId="{4667896B-F9EE-462F-934C-6C5280341B6F}" type="presOf" srcId="{281B4793-C332-42B7-9A47-4C0B42C4B62E}" destId="{B44DF9D3-7426-4DD4-8C66-36CDCB84BF2E}" srcOrd="0" destOrd="0" presId="urn:microsoft.com/office/officeart/2005/8/layout/process1"/>
    <dgm:cxn modelId="{DFC721AE-A8BC-4738-BC11-2BF72698E798}" type="presOf" srcId="{A6174192-8FC0-4F09-9DC1-F779F6334069}" destId="{F276C434-5CB2-4721-8E28-E49832F167C7}" srcOrd="1" destOrd="0" presId="urn:microsoft.com/office/officeart/2005/8/layout/process1"/>
    <dgm:cxn modelId="{21EC1FA2-6484-4862-841A-8F841DC08DB6}" srcId="{701F49D3-4004-4F79-8FCD-67A0C4656C0B}" destId="{281B4793-C332-42B7-9A47-4C0B42C4B62E}" srcOrd="1" destOrd="0" parTransId="{CC083E40-6663-451B-BAFE-DB9C9239B920}" sibTransId="{92CB7537-7D61-43D4-8C14-4CF5E06D374F}"/>
    <dgm:cxn modelId="{FD202C70-3E47-4837-BC49-005431118730}" srcId="{701F49D3-4004-4F79-8FCD-67A0C4656C0B}" destId="{77710CCE-1356-4A3A-8878-B22215E2BEF8}" srcOrd="4" destOrd="0" parTransId="{FD651021-991F-42AC-81C8-AD72FFD33393}" sibTransId="{E7BB24B9-6905-4312-AAD4-3143FB207F9D}"/>
    <dgm:cxn modelId="{D17596A1-95A0-461A-B3F0-C86CD79E30CF}" type="presOf" srcId="{6AFB1467-4EB7-4CD5-83F1-033A720E91A1}" destId="{A39F2324-54D9-49A0-B0E2-816300A0F627}" srcOrd="0" destOrd="0" presId="urn:microsoft.com/office/officeart/2005/8/layout/process1"/>
    <dgm:cxn modelId="{5814E128-8A94-4328-9FAB-115C94D15DF7}" srcId="{701F49D3-4004-4F79-8FCD-67A0C4656C0B}" destId="{4C0FAFD3-3CA8-4E4B-AD1B-ADC3F4BE3EC7}" srcOrd="3" destOrd="0" parTransId="{23109EC8-E564-4363-B9F1-CA2F6D5F7561}" sibTransId="{E474BBCD-6B38-49F4-B2A9-6667C9EC45B2}"/>
    <dgm:cxn modelId="{5F87C8A1-6BA1-4D1D-B4CE-74F75EBE0DD2}" type="presOf" srcId="{701F49D3-4004-4F79-8FCD-67A0C4656C0B}" destId="{2EACBE78-47A4-4500-9D92-7C5998564136}" srcOrd="0" destOrd="0" presId="urn:microsoft.com/office/officeart/2005/8/layout/process1"/>
    <dgm:cxn modelId="{AECDF6BA-DE37-4D19-B96B-C25235C0A78D}" srcId="{701F49D3-4004-4F79-8FCD-67A0C4656C0B}" destId="{1E85628C-6ED8-4604-BB27-B246F949EBAD}" srcOrd="0" destOrd="0" parTransId="{01A8D6D1-EE83-40C7-B96E-D219FFE52479}" sibTransId="{6AFB1467-4EB7-4CD5-83F1-033A720E91A1}"/>
    <dgm:cxn modelId="{A8A2126A-86E9-48AD-85BE-C256EF3DEA8C}" srcId="{701F49D3-4004-4F79-8FCD-67A0C4656C0B}" destId="{4FA9BC5A-B1C5-4015-92E6-D0477C026C27}" srcOrd="2" destOrd="0" parTransId="{A688688F-FFF6-4AF6-83FF-21DC57E0CE20}" sibTransId="{A6174192-8FC0-4F09-9DC1-F779F6334069}"/>
    <dgm:cxn modelId="{A83C44B8-D0BE-429B-8AF8-DD7B1CFF0506}" type="presOf" srcId="{92CB7537-7D61-43D4-8C14-4CF5E06D374F}" destId="{1C2A6CD7-6E59-4EDA-80C8-9039D4576A64}" srcOrd="0" destOrd="0" presId="urn:microsoft.com/office/officeart/2005/8/layout/process1"/>
    <dgm:cxn modelId="{D608FC9C-4E8E-479C-84CD-E1352AB34F9D}" type="presOf" srcId="{4C0FAFD3-3CA8-4E4B-AD1B-ADC3F4BE3EC7}" destId="{6A30523B-DC5B-40BA-A96E-2F58773C0012}" srcOrd="0" destOrd="0" presId="urn:microsoft.com/office/officeart/2005/8/layout/process1"/>
    <dgm:cxn modelId="{0DBB8B87-AC02-4B04-A459-ADB4F5A2E681}" type="presOf" srcId="{6AFB1467-4EB7-4CD5-83F1-033A720E91A1}" destId="{FAD60348-B909-44EF-BC9D-1AAF4548E504}" srcOrd="1" destOrd="0" presId="urn:microsoft.com/office/officeart/2005/8/layout/process1"/>
    <dgm:cxn modelId="{DF9C9FF5-6EFC-4CDA-AC08-7936E26D4B6E}" type="presParOf" srcId="{2EACBE78-47A4-4500-9D92-7C5998564136}" destId="{427F71DF-70C4-4DDE-ABEB-549EB7F4704C}" srcOrd="0" destOrd="0" presId="urn:microsoft.com/office/officeart/2005/8/layout/process1"/>
    <dgm:cxn modelId="{AC8D9DBE-3CC3-4EF1-B40E-54578FA03237}" type="presParOf" srcId="{2EACBE78-47A4-4500-9D92-7C5998564136}" destId="{A39F2324-54D9-49A0-B0E2-816300A0F627}" srcOrd="1" destOrd="0" presId="urn:microsoft.com/office/officeart/2005/8/layout/process1"/>
    <dgm:cxn modelId="{7EBDEE81-25BD-4987-83E1-F7D78D2C5CA8}" type="presParOf" srcId="{A39F2324-54D9-49A0-B0E2-816300A0F627}" destId="{FAD60348-B909-44EF-BC9D-1AAF4548E504}" srcOrd="0" destOrd="0" presId="urn:microsoft.com/office/officeart/2005/8/layout/process1"/>
    <dgm:cxn modelId="{383E08E3-E035-4855-817B-C35AF7CC7636}" type="presParOf" srcId="{2EACBE78-47A4-4500-9D92-7C5998564136}" destId="{B44DF9D3-7426-4DD4-8C66-36CDCB84BF2E}" srcOrd="2" destOrd="0" presId="urn:microsoft.com/office/officeart/2005/8/layout/process1"/>
    <dgm:cxn modelId="{38D77287-5E1B-4799-BEF4-06745E061B7F}" type="presParOf" srcId="{2EACBE78-47A4-4500-9D92-7C5998564136}" destId="{1C2A6CD7-6E59-4EDA-80C8-9039D4576A64}" srcOrd="3" destOrd="0" presId="urn:microsoft.com/office/officeart/2005/8/layout/process1"/>
    <dgm:cxn modelId="{64A3A766-6BA8-4250-8F28-006E1AF15A84}" type="presParOf" srcId="{1C2A6CD7-6E59-4EDA-80C8-9039D4576A64}" destId="{4AD7068B-5125-4A10-8640-4016B63C556F}" srcOrd="0" destOrd="0" presId="urn:microsoft.com/office/officeart/2005/8/layout/process1"/>
    <dgm:cxn modelId="{8744AA5B-00CA-47C7-A188-F3721A8C71C7}" type="presParOf" srcId="{2EACBE78-47A4-4500-9D92-7C5998564136}" destId="{005EE3AC-04B7-4FCF-B1B8-D56BC6410A52}" srcOrd="4" destOrd="0" presId="urn:microsoft.com/office/officeart/2005/8/layout/process1"/>
    <dgm:cxn modelId="{8CF1BBC8-BA46-4F9B-8BB5-073174209B0C}" type="presParOf" srcId="{2EACBE78-47A4-4500-9D92-7C5998564136}" destId="{22556113-F0E8-42D0-AF64-598CF8535C28}" srcOrd="5" destOrd="0" presId="urn:microsoft.com/office/officeart/2005/8/layout/process1"/>
    <dgm:cxn modelId="{861DBFCD-5F86-4499-9587-AB536505B71F}" type="presParOf" srcId="{22556113-F0E8-42D0-AF64-598CF8535C28}" destId="{F276C434-5CB2-4721-8E28-E49832F167C7}" srcOrd="0" destOrd="0" presId="urn:microsoft.com/office/officeart/2005/8/layout/process1"/>
    <dgm:cxn modelId="{9E1280E6-D64A-429E-B2BA-9168143AE515}" type="presParOf" srcId="{2EACBE78-47A4-4500-9D92-7C5998564136}" destId="{6A30523B-DC5B-40BA-A96E-2F58773C0012}" srcOrd="6" destOrd="0" presId="urn:microsoft.com/office/officeart/2005/8/layout/process1"/>
    <dgm:cxn modelId="{4E194484-505A-446D-A79A-720CEC77A9B0}" type="presParOf" srcId="{2EACBE78-47A4-4500-9D92-7C5998564136}" destId="{0E03E975-EDC5-45CB-8C0D-A39EC74AEB73}" srcOrd="7" destOrd="0" presId="urn:microsoft.com/office/officeart/2005/8/layout/process1"/>
    <dgm:cxn modelId="{7EB88712-374B-45B0-A26C-15CEE68CB247}" type="presParOf" srcId="{0E03E975-EDC5-45CB-8C0D-A39EC74AEB73}" destId="{7CDB1AF4-4C8F-434C-AEEA-415C4F36B235}" srcOrd="0" destOrd="0" presId="urn:microsoft.com/office/officeart/2005/8/layout/process1"/>
    <dgm:cxn modelId="{27A0F806-A364-47AF-9BA0-8D5E6F2B5D9C}" type="presParOf" srcId="{2EACBE78-47A4-4500-9D92-7C5998564136}" destId="{AA58F7D2-A4EB-42FB-9B87-B9117701295C}"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7F71DF-70C4-4DDE-ABEB-549EB7F4704C}">
      <dsp:nvSpPr>
        <dsp:cNvPr id="0" name=""/>
        <dsp:cNvSpPr/>
      </dsp:nvSpPr>
      <dsp:spPr>
        <a:xfrm>
          <a:off x="3646" y="2097707"/>
          <a:ext cx="1130349" cy="6782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AU" sz="1000" kern="1200" dirty="0" smtClean="0"/>
            <a:t>Inputs/resources</a:t>
          </a:r>
          <a:endParaRPr lang="en-AU" sz="1000" kern="1200" dirty="0"/>
        </a:p>
      </dsp:txBody>
      <dsp:txXfrm>
        <a:off x="23510" y="2117571"/>
        <a:ext cx="1090621" cy="638481"/>
      </dsp:txXfrm>
    </dsp:sp>
    <dsp:sp modelId="{A39F2324-54D9-49A0-B0E2-816300A0F627}">
      <dsp:nvSpPr>
        <dsp:cNvPr id="0" name=""/>
        <dsp:cNvSpPr/>
      </dsp:nvSpPr>
      <dsp:spPr>
        <a:xfrm>
          <a:off x="1247030" y="2296649"/>
          <a:ext cx="239634" cy="2803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AU" sz="800" kern="1200"/>
        </a:p>
      </dsp:txBody>
      <dsp:txXfrm>
        <a:off x="1247030" y="2352714"/>
        <a:ext cx="167744" cy="168196"/>
      </dsp:txXfrm>
    </dsp:sp>
    <dsp:sp modelId="{B44DF9D3-7426-4DD4-8C66-36CDCB84BF2E}">
      <dsp:nvSpPr>
        <dsp:cNvPr id="0" name=""/>
        <dsp:cNvSpPr/>
      </dsp:nvSpPr>
      <dsp:spPr>
        <a:xfrm>
          <a:off x="1586135" y="2097707"/>
          <a:ext cx="1130349" cy="6782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AU" sz="1000" kern="1200" dirty="0" smtClean="0"/>
            <a:t>Activities</a:t>
          </a:r>
          <a:endParaRPr lang="en-AU" sz="1000" kern="1200" dirty="0"/>
        </a:p>
      </dsp:txBody>
      <dsp:txXfrm>
        <a:off x="1605999" y="2117571"/>
        <a:ext cx="1090621" cy="638481"/>
      </dsp:txXfrm>
    </dsp:sp>
    <dsp:sp modelId="{1C2A6CD7-6E59-4EDA-80C8-9039D4576A64}">
      <dsp:nvSpPr>
        <dsp:cNvPr id="0" name=""/>
        <dsp:cNvSpPr/>
      </dsp:nvSpPr>
      <dsp:spPr>
        <a:xfrm>
          <a:off x="2829520" y="2296649"/>
          <a:ext cx="239634" cy="2803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AU" sz="800" kern="1200"/>
        </a:p>
      </dsp:txBody>
      <dsp:txXfrm>
        <a:off x="2829520" y="2352714"/>
        <a:ext cx="167744" cy="168196"/>
      </dsp:txXfrm>
    </dsp:sp>
    <dsp:sp modelId="{005EE3AC-04B7-4FCF-B1B8-D56BC6410A52}">
      <dsp:nvSpPr>
        <dsp:cNvPr id="0" name=""/>
        <dsp:cNvSpPr/>
      </dsp:nvSpPr>
      <dsp:spPr>
        <a:xfrm>
          <a:off x="3168625" y="2097707"/>
          <a:ext cx="1130349" cy="6782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AU" sz="1000" kern="1200" dirty="0" smtClean="0"/>
            <a:t>Outputs</a:t>
          </a:r>
          <a:endParaRPr lang="en-AU" sz="1000" kern="1200" dirty="0"/>
        </a:p>
      </dsp:txBody>
      <dsp:txXfrm>
        <a:off x="3188489" y="2117571"/>
        <a:ext cx="1090621" cy="638481"/>
      </dsp:txXfrm>
    </dsp:sp>
    <dsp:sp modelId="{22556113-F0E8-42D0-AF64-598CF8535C28}">
      <dsp:nvSpPr>
        <dsp:cNvPr id="0" name=""/>
        <dsp:cNvSpPr/>
      </dsp:nvSpPr>
      <dsp:spPr>
        <a:xfrm>
          <a:off x="4412009" y="2296649"/>
          <a:ext cx="239634" cy="2803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AU" sz="800" kern="1200"/>
        </a:p>
      </dsp:txBody>
      <dsp:txXfrm>
        <a:off x="4412009" y="2352714"/>
        <a:ext cx="167744" cy="168196"/>
      </dsp:txXfrm>
    </dsp:sp>
    <dsp:sp modelId="{6A30523B-DC5B-40BA-A96E-2F58773C0012}">
      <dsp:nvSpPr>
        <dsp:cNvPr id="0" name=""/>
        <dsp:cNvSpPr/>
      </dsp:nvSpPr>
      <dsp:spPr>
        <a:xfrm>
          <a:off x="4751114" y="2097707"/>
          <a:ext cx="1130349" cy="6782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AU" sz="1000" kern="1200" dirty="0" smtClean="0"/>
            <a:t>Outcomes, via mechanism</a:t>
          </a:r>
          <a:endParaRPr lang="en-AU" sz="1000" kern="1200" dirty="0"/>
        </a:p>
      </dsp:txBody>
      <dsp:txXfrm>
        <a:off x="4770978" y="2117571"/>
        <a:ext cx="1090621" cy="638481"/>
      </dsp:txXfrm>
    </dsp:sp>
    <dsp:sp modelId="{0E03E975-EDC5-45CB-8C0D-A39EC74AEB73}">
      <dsp:nvSpPr>
        <dsp:cNvPr id="0" name=""/>
        <dsp:cNvSpPr/>
      </dsp:nvSpPr>
      <dsp:spPr>
        <a:xfrm>
          <a:off x="5994499" y="2296649"/>
          <a:ext cx="239634" cy="2803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AU" sz="800" kern="1200"/>
        </a:p>
      </dsp:txBody>
      <dsp:txXfrm>
        <a:off x="5994499" y="2352714"/>
        <a:ext cx="167744" cy="168196"/>
      </dsp:txXfrm>
    </dsp:sp>
    <dsp:sp modelId="{AA58F7D2-A4EB-42FB-9B87-B9117701295C}">
      <dsp:nvSpPr>
        <dsp:cNvPr id="0" name=""/>
        <dsp:cNvSpPr/>
      </dsp:nvSpPr>
      <dsp:spPr>
        <a:xfrm>
          <a:off x="6333604" y="2097707"/>
          <a:ext cx="1130349" cy="6782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AU" sz="1000" kern="1200" dirty="0" smtClean="0"/>
            <a:t>Impact</a:t>
          </a:r>
          <a:endParaRPr lang="en-AU" sz="1000" kern="1200" dirty="0"/>
        </a:p>
      </dsp:txBody>
      <dsp:txXfrm>
        <a:off x="6353468" y="2117571"/>
        <a:ext cx="1090621" cy="63848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838933A-81D2-4499-B094-B73A9E57E498}" type="datetimeFigureOut">
              <a:rPr lang="en-US"/>
              <a:pPr>
                <a:defRPr/>
              </a:pPr>
              <a:t>9/2/2011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04590C1-1AD4-4CDB-935B-C7FCD0D41D91}" type="slidenum">
              <a:rPr lang="en-AU"/>
              <a:pPr>
                <a:defRPr/>
              </a:pPr>
              <a:t>‹#›</a:t>
            </a:fld>
            <a:endParaRPr lang="en-AU"/>
          </a:p>
        </p:txBody>
      </p:sp>
    </p:spTree>
    <p:extLst>
      <p:ext uri="{BB962C8B-B14F-4D97-AF65-F5344CB8AC3E}">
        <p14:creationId xmlns:p14="http://schemas.microsoft.com/office/powerpoint/2010/main" val="32335307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Love it!</a:t>
            </a:r>
          </a:p>
          <a:p>
            <a:r>
              <a:rPr lang="en-US" dirty="0" smtClean="0"/>
              <a:t>Q = far too</a:t>
            </a:r>
            <a:r>
              <a:rPr lang="en-US" baseline="0" dirty="0" smtClean="0"/>
              <a:t> simplistic, but by the time I was called in to undertake the evaluation, it had been up and running for some years, often due to Federal Government grants and they needed to account for the money spent.</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Through reading and working with the key stakeholders,</a:t>
            </a:r>
            <a:r>
              <a:rPr lang="en-AU" baseline="0" dirty="0" smtClean="0"/>
              <a:t> we agreed on the 5 mechanisms here.</a:t>
            </a:r>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13</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AU" dirty="0"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855C00-DD05-4A86-A388-4BB5590AF75A}" type="slidenum">
              <a:rPr lang="en-AU">
                <a:cs typeface="Arial" charset="0"/>
              </a:rPr>
              <a:pPr fontAlgn="base">
                <a:spcBef>
                  <a:spcPct val="0"/>
                </a:spcBef>
                <a:spcAft>
                  <a:spcPct val="0"/>
                </a:spcAft>
              </a:pPr>
              <a:t>14</a:t>
            </a:fld>
            <a:endParaRPr lang="en-AU">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“Mechanism = CCTV is positioned where it is visible and publicity of the cameras is widely undertaken and, as a result, the criminal is aware of the cameras”</a:t>
            </a:r>
          </a:p>
          <a:p>
            <a:pPr>
              <a:spcBef>
                <a:spcPct val="0"/>
              </a:spcBef>
            </a:pPr>
            <a:endParaRPr lang="en-AU" dirty="0" smtClean="0"/>
          </a:p>
          <a:p>
            <a:pPr>
              <a:spcBef>
                <a:spcPct val="0"/>
              </a:spcBef>
            </a:pPr>
            <a:r>
              <a:rPr lang="en-AU" dirty="0" smtClean="0"/>
              <a:t>Re context:  this is just about the ‘for whom’ bits of context… there might be lots of others. Of course if you didn’t hypothesise other elements then, you shouldn’t now! But it might be worth commenting on the fact that there could have been other contextual factors (E.G. day or night/light/whether cameras are seen/whether offenders believe light effects the effectiveness of cameras).   Also I think it’s currently written more like a mechanism than like context. (i.e.: they think like this – i.e. reasoning i.e. mechanism).  If re-written as “offenders who are able to, and do, rationally weigh up and who include”… it would be a clearer statement of ‘for which offenders is this likely to work’.  </a:t>
            </a:r>
          </a:p>
          <a:p>
            <a:pPr>
              <a:spcBef>
                <a:spcPct val="0"/>
              </a:spcBef>
            </a:pPr>
            <a:r>
              <a:rPr lang="en-AU" dirty="0" smtClean="0"/>
              <a:t>Re ‘in practice’: I think there’s a problem with correlating “people” (i.e. all respondents to your survey in the street, if I’ve understood it right?) with whether the OFFENDERS are aware – it’s them that are undertaking the cost benefit analysis… you might need to clarify this, especially as you use different data later... </a:t>
            </a:r>
          </a:p>
          <a:p>
            <a:pPr>
              <a:spcBef>
                <a:spcPct val="0"/>
              </a:spcBef>
            </a:pPr>
            <a:endParaRPr lang="en-AU" dirty="0"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6C8A53-D59D-4AF4-AEA7-912F9ED0262D}" type="slidenum">
              <a:rPr lang="en-AU">
                <a:cs typeface="Arial" charset="0"/>
              </a:rPr>
              <a:pPr fontAlgn="base">
                <a:spcBef>
                  <a:spcPct val="0"/>
                </a:spcBef>
                <a:spcAft>
                  <a:spcPct val="0"/>
                </a:spcAft>
              </a:pPr>
              <a:t>15</a:t>
            </a:fld>
            <a:endParaRPr lang="en-AU">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z="1200" i="1" dirty="0" smtClean="0"/>
              <a:t>resource = camera operators see criminal acts and police guided to offenders and witnesses; reasoning = more capable guardians in street – increased risk of being caught </a:t>
            </a:r>
            <a:endParaRPr lang="en-AU" dirty="0"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8F2C48-7DDD-4E17-82C6-A60E6E13D51D}" type="slidenum">
              <a:rPr lang="en-AU">
                <a:cs typeface="Arial" charset="0"/>
              </a:rPr>
              <a:pPr fontAlgn="base">
                <a:spcBef>
                  <a:spcPct val="0"/>
                </a:spcBef>
                <a:spcAft>
                  <a:spcPct val="0"/>
                </a:spcAft>
              </a:pPr>
              <a:t>16</a:t>
            </a:fld>
            <a:endParaRPr lang="en-AU">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z="1200" i="1" dirty="0" smtClean="0"/>
              <a:t>resource = camera operators see incidents and guide police and emergency services; reasoning = improved situational awareness for officers </a:t>
            </a:r>
          </a:p>
          <a:p>
            <a:pPr>
              <a:spcBef>
                <a:spcPct val="0"/>
              </a:spcBef>
            </a:pPr>
            <a:r>
              <a:rPr lang="en-AU" sz="1200" i="1" dirty="0" smtClean="0"/>
              <a:t>Timeliness</a:t>
            </a:r>
            <a:r>
              <a:rPr lang="en-AU" sz="1200" i="1" baseline="0" dirty="0" smtClean="0"/>
              <a:t> is the issue here</a:t>
            </a:r>
            <a:endParaRPr lang="en-AU" dirty="0"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BE3742-C474-483E-AB6B-57C0DBD05D1A}" type="slidenum">
              <a:rPr lang="en-AU">
                <a:cs typeface="Arial" charset="0"/>
              </a:rPr>
              <a:pPr fontAlgn="base">
                <a:spcBef>
                  <a:spcPct val="0"/>
                </a:spcBef>
                <a:spcAft>
                  <a:spcPct val="0"/>
                </a:spcAft>
              </a:pPr>
              <a:t>17</a:t>
            </a:fld>
            <a:endParaRPr lang="en-AU">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“mechanism = recorded CCTV vision is used as evidence for the identification and prosecution of offenders.”</a:t>
            </a:r>
          </a:p>
          <a:p>
            <a:pPr>
              <a:spcBef>
                <a:spcPct val="0"/>
              </a:spcBef>
            </a:pPr>
            <a:endParaRPr lang="en-AU" dirty="0" smtClean="0"/>
          </a:p>
          <a:p>
            <a:pPr>
              <a:spcBef>
                <a:spcPct val="0"/>
              </a:spcBef>
            </a:pPr>
            <a:r>
              <a:rPr lang="en-AU" dirty="0" smtClean="0"/>
              <a:t>I’m assuming the two sets of respondents are different here?  Also, would like info about how many respondents there are in each of the two sets (i.e. </a:t>
            </a:r>
            <a:r>
              <a:rPr lang="en-AU" dirty="0" err="1" smtClean="0"/>
              <a:t>jo</a:t>
            </a:r>
            <a:r>
              <a:rPr lang="en-AU" dirty="0" smtClean="0"/>
              <a:t> public and law enforcement, I assume?)  </a:t>
            </a:r>
          </a:p>
          <a:p>
            <a:pPr>
              <a:spcBef>
                <a:spcPct val="0"/>
              </a:spcBef>
            </a:pPr>
            <a:endParaRPr lang="en-AU" dirty="0" smtClean="0"/>
          </a:p>
          <a:p>
            <a:pPr>
              <a:spcBef>
                <a:spcPct val="0"/>
              </a:spcBef>
            </a:pPr>
            <a:r>
              <a:rPr lang="en-AU" sz="1200" kern="1200" dirty="0" smtClean="0">
                <a:solidFill>
                  <a:schemeClr val="tx1"/>
                </a:solidFill>
                <a:latin typeface="+mn-lt"/>
                <a:ea typeface="+mn-ea"/>
                <a:cs typeface="+mn-cs"/>
              </a:rPr>
              <a:t>I think who’s reasoning is changed for this one is actually ‘legal system’ – i.e. police are more confident they’ve got the right offender; prosecutors are happier to proceed because they trust the evidence; magistrates are happier to convict on the same basis… etc.  If you wanted to go all the way to offender reasoning, it would be ‘higher success rate in prosecutions deters…’  </a:t>
            </a:r>
            <a:endParaRPr lang="en-AU" dirty="0"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D1E4B9-8767-4B8E-A115-F5BF1D2BF337}" type="slidenum">
              <a:rPr lang="en-AU">
                <a:cs typeface="Arial" charset="0"/>
              </a:rPr>
              <a:pPr fontAlgn="base">
                <a:spcBef>
                  <a:spcPct val="0"/>
                </a:spcBef>
                <a:spcAft>
                  <a:spcPct val="0"/>
                </a:spcAft>
              </a:pPr>
              <a:t>18</a:t>
            </a:fld>
            <a:endParaRPr lang="en-AU">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“mechanism = people notice the CCTV and this boosts their confidence and they are more likely to use the space both day and night.”</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4A06E2-7061-418C-A677-A420E2E6233E}" type="slidenum">
              <a:rPr lang="en-AU">
                <a:cs typeface="Arial" charset="0"/>
              </a:rPr>
              <a:pPr fontAlgn="base">
                <a:spcBef>
                  <a:spcPct val="0"/>
                </a:spcBef>
                <a:spcAft>
                  <a:spcPct val="0"/>
                </a:spcAft>
              </a:pPr>
              <a:t>19</a:t>
            </a:fld>
            <a:endParaRPr lang="en-AU">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The mechanisms about how the CCTV system could work were tested through surveys and ranked 1 to 5:  from most likely to be fired to least likely to be fired.</a:t>
            </a:r>
          </a:p>
        </p:txBody>
      </p:sp>
      <p:sp>
        <p:nvSpPr>
          <p:cNvPr id="409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D4A297-CDE7-4E49-A84B-2DCA5AABF936}" type="slidenum">
              <a:rPr lang="en-AU">
                <a:cs typeface="Arial" charset="0"/>
              </a:rPr>
              <a:pPr fontAlgn="base">
                <a:spcBef>
                  <a:spcPct val="0"/>
                </a:spcBef>
                <a:spcAft>
                  <a:spcPct val="0"/>
                </a:spcAft>
              </a:pPr>
              <a:t>20</a:t>
            </a:fld>
            <a:endParaRPr lang="en-AU">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Additional work was undertaken by accessing police detainees through the DUMA programme.  A series of questions about the City CCTV system were asked at the end of the DUMA survey of detainees held in the Adelaide watch house during July 2010.  </a:t>
            </a:r>
          </a:p>
          <a:p>
            <a:pPr>
              <a:spcBef>
                <a:spcPct val="0"/>
              </a:spcBef>
            </a:pPr>
            <a:endParaRPr lang="en-AU" smtClean="0"/>
          </a:p>
          <a:p>
            <a:pPr>
              <a:spcBef>
                <a:spcPct val="0"/>
              </a:spcBef>
            </a:pPr>
            <a:r>
              <a:rPr lang="en-AU" smtClean="0"/>
              <a:t>Acknowledge:  Antonette Gaffney, DUMA, AIC, Canberra, ACT.</a:t>
            </a:r>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1B6C75-1502-4183-B43A-9BD9F2B4364D}" type="slidenum">
              <a:rPr lang="en-AU">
                <a:cs typeface="Arial" charset="0"/>
              </a:rPr>
              <a:pPr fontAlgn="base">
                <a:spcBef>
                  <a:spcPct val="0"/>
                </a:spcBef>
                <a:spcAft>
                  <a:spcPct val="0"/>
                </a:spcAft>
              </a:pPr>
              <a:t>21</a:t>
            </a:fld>
            <a:endParaRPr lang="en-AU">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22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Clarification</a:t>
            </a:r>
            <a:r>
              <a:rPr lang="en-AU" baseline="0" dirty="0" smtClean="0"/>
              <a:t> – making explicit the internal structure and functioning of the CCTV system – Logic Model</a:t>
            </a:r>
          </a:p>
          <a:p>
            <a:r>
              <a:rPr lang="en-AU" baseline="0" dirty="0" smtClean="0"/>
              <a:t>Improvement – included people with a vested interest in the CCTV system – process focus – useful for the 2 committees involved – the CCTV Strategy Committee (mid level managers) and the CCTV management committee (staff involved in the day to day operations of the CCTV system)</a:t>
            </a:r>
          </a:p>
          <a:p>
            <a:r>
              <a:rPr lang="en-AU" baseline="0" dirty="0" smtClean="0"/>
              <a:t>Accountability – the refinement of the existing programme indicators</a:t>
            </a:r>
          </a:p>
          <a:p>
            <a:r>
              <a:rPr lang="en-AU" baseline="0" dirty="0" smtClean="0"/>
              <a:t>Impact – trying to assess the effects of the CCTV system, after it had been running for quite some years.</a:t>
            </a:r>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4</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AU" dirty="0" smtClean="0">
                <a:latin typeface="Calibri" pitchFamily="34" charset="0"/>
              </a:rPr>
              <a:t>Evaluation findings</a:t>
            </a:r>
            <a:r>
              <a:rPr lang="en-AU" baseline="0" dirty="0" smtClean="0">
                <a:latin typeface="Calibri" pitchFamily="34" charset="0"/>
              </a:rPr>
              <a:t> as a result of the realist approach has led to significant changes to the way the Council and the Police run the CCTV system.</a:t>
            </a:r>
          </a:p>
          <a:p>
            <a:pPr marL="0" marR="0" indent="0" algn="l" defTabSz="914400" rtl="0" eaLnBrk="1" fontAlgn="base" latinLnBrk="0" hangingPunct="1">
              <a:lnSpc>
                <a:spcPct val="100000"/>
              </a:lnSpc>
              <a:spcBef>
                <a:spcPct val="30000"/>
              </a:spcBef>
              <a:spcAft>
                <a:spcPct val="0"/>
              </a:spcAft>
              <a:buClrTx/>
              <a:buSzTx/>
              <a:buFontTx/>
              <a:buNone/>
              <a:tabLst/>
              <a:defRPr/>
            </a:pPr>
            <a:endParaRPr lang="en-AU" baseline="0" dirty="0" smtClean="0">
              <a:latin typeface="Calibri"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AU" baseline="0" dirty="0" smtClean="0">
                <a:latin typeface="Calibri" pitchFamily="34" charset="0"/>
              </a:rPr>
              <a:t>More changes have been implemented as a result of this evaluation than of any of the previous four CCTV evaluations undertaken since 1999, when the system was first installed.</a:t>
            </a:r>
          </a:p>
          <a:p>
            <a:pPr marL="0" marR="0" indent="0" algn="l" defTabSz="914400" rtl="0" eaLnBrk="1" fontAlgn="base" latinLnBrk="0" hangingPunct="1">
              <a:lnSpc>
                <a:spcPct val="100000"/>
              </a:lnSpc>
              <a:spcBef>
                <a:spcPct val="30000"/>
              </a:spcBef>
              <a:spcAft>
                <a:spcPct val="0"/>
              </a:spcAft>
              <a:buClrTx/>
              <a:buSzTx/>
              <a:buFontTx/>
              <a:buNone/>
              <a:tabLst/>
              <a:defRPr/>
            </a:pPr>
            <a:endParaRPr lang="en-AU" baseline="0" dirty="0" smtClean="0">
              <a:latin typeface="Calibri"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AU" baseline="0" dirty="0" smtClean="0">
                <a:latin typeface="Calibri" pitchFamily="34" charset="0"/>
              </a:rPr>
              <a:t>I credit those changes to the improved understanding of the ways in which CCTV can operate in public space which has resulted from the development and application of the five key CMO configurations.</a:t>
            </a:r>
            <a:endParaRPr lang="en-AU" dirty="0" smtClean="0">
              <a:latin typeface="Calibri"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AU" dirty="0" smtClean="0">
              <a:latin typeface="Calibri" pitchFamily="34" charset="0"/>
            </a:endParaRPr>
          </a:p>
          <a:p>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23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My focus is</a:t>
            </a:r>
            <a:r>
              <a:rPr lang="en-AU" baseline="0" dirty="0" smtClean="0"/>
              <a:t> on the Realist Evaluation approach to the evaluation</a:t>
            </a:r>
            <a:endParaRPr lang="en-AU" dirty="0" smtClean="0"/>
          </a:p>
          <a:p>
            <a:endParaRPr lang="en-AU" dirty="0" smtClean="0"/>
          </a:p>
          <a:p>
            <a:r>
              <a:rPr lang="en-AU" dirty="0" smtClean="0"/>
              <a:t>Ray </a:t>
            </a:r>
            <a:r>
              <a:rPr lang="en-AU" dirty="0" err="1" smtClean="0"/>
              <a:t>Pawson</a:t>
            </a:r>
            <a:r>
              <a:rPr lang="en-AU" dirty="0" smtClean="0"/>
              <a:t> and Nick Tilley had done some preliminary work in applying a realist approach to CCTV systems</a:t>
            </a:r>
            <a:r>
              <a:rPr lang="en-AU" baseline="0" dirty="0" smtClean="0"/>
              <a:t> in the UK.  (Ref:  1997)</a:t>
            </a:r>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5</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third</a:t>
            </a:r>
            <a:r>
              <a:rPr lang="en-US" baseline="0" dirty="0" smtClean="0"/>
              <a:t> one was added by the funding body – with very little consultation with the councils accepting the funding for the cameras.  This was so that it could be linked through to the terrorist issues of the early 2000s</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Why</a:t>
            </a:r>
            <a:r>
              <a:rPr lang="en-AU" baseline="0" dirty="0" smtClean="0"/>
              <a:t> can’t we look to crime statistics as a measure of whether the CCTV cameras are having an impact?</a:t>
            </a:r>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My particular</a:t>
            </a:r>
            <a:r>
              <a:rPr lang="en-AU" baseline="0" dirty="0" smtClean="0"/>
              <a:t> interest lay in the Outcome, via mechanisms.</a:t>
            </a:r>
          </a:p>
          <a:p>
            <a:r>
              <a:rPr lang="en-AU" baseline="0" dirty="0" smtClean="0"/>
              <a:t>Let me expand on this a bit further</a:t>
            </a:r>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8</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These</a:t>
            </a:r>
            <a:r>
              <a:rPr lang="en-AU" baseline="0" dirty="0" smtClean="0"/>
              <a:t> are the principles upon which I based my work.</a:t>
            </a:r>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9</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10</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504590C1-1AD4-4CDB-935B-C7FCD0D41D91}" type="slidenum">
              <a:rPr lang="en-AU" smtClean="0"/>
              <a:pPr>
                <a:defRPr/>
              </a:pPr>
              <a:t>12</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05CEBAFA-30FC-4697-87B0-88FB9C72CF4B}" type="datetimeFigureOut">
              <a:rPr lang="en-AU" smtClean="0"/>
              <a:pPr>
                <a:defRPr/>
              </a:pPr>
              <a:t>2/09/2011</a:t>
            </a:fld>
            <a:endParaRPr lang="en-AU"/>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AU"/>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F5D21BF3-CFCA-4E9E-A8E7-BA0D79F233A3}" type="slidenum">
              <a:rPr lang="en-AU" smtClean="0"/>
              <a:pPr>
                <a:defRPr/>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72A4603-6D60-4D8E-BFDA-DAA5049F9E53}" type="datetimeFigureOut">
              <a:rPr lang="en-US" smtClean="0"/>
              <a:pPr>
                <a:defRPr/>
              </a:pPr>
              <a:t>9/2/2011</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1E876094-4B15-4127-9A3F-019B77B55564}" type="slidenum">
              <a:rPr lang="en-AU" smtClean="0"/>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FD6F806-056F-4ECE-B61A-4CCCCD34C19F}" type="datetimeFigureOut">
              <a:rPr lang="en-US" smtClean="0"/>
              <a:pPr>
                <a:defRPr/>
              </a:pPr>
              <a:t>9/2/2011</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8F713AC6-8F2B-44F7-94CF-8CBDBB8B21DE}" type="slidenum">
              <a:rPr lang="en-AU" smtClean="0"/>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D50B6A03-EB26-498A-9E0D-3E8F7662D9F4}" type="datetimeFigureOut">
              <a:rPr lang="en-US" smtClean="0"/>
              <a:pPr>
                <a:defRPr/>
              </a:pPr>
              <a:t>9/2/2011</a:t>
            </a:fld>
            <a:endParaRPr lang="en-AU"/>
          </a:p>
        </p:txBody>
      </p:sp>
      <p:sp>
        <p:nvSpPr>
          <p:cNvPr id="9" name="Slide Number Placeholder 8"/>
          <p:cNvSpPr>
            <a:spLocks noGrp="1"/>
          </p:cNvSpPr>
          <p:nvPr>
            <p:ph type="sldNum" sz="quarter" idx="15"/>
          </p:nvPr>
        </p:nvSpPr>
        <p:spPr/>
        <p:txBody>
          <a:bodyPr rtlCol="0"/>
          <a:lstStyle/>
          <a:p>
            <a:pPr>
              <a:defRPr/>
            </a:pPr>
            <a:fld id="{A1939416-588E-489A-856E-B66596EAAA3B}" type="slidenum">
              <a:rPr lang="en-AU" smtClean="0"/>
              <a:pPr>
                <a:defRPr/>
              </a:pPr>
              <a:t>‹#›</a:t>
            </a:fld>
            <a:endParaRPr lang="en-AU"/>
          </a:p>
        </p:txBody>
      </p:sp>
      <p:sp>
        <p:nvSpPr>
          <p:cNvPr id="10" name="Footer Placeholder 9"/>
          <p:cNvSpPr>
            <a:spLocks noGrp="1"/>
          </p:cNvSpPr>
          <p:nvPr>
            <p:ph type="ftr" sz="quarter" idx="16"/>
          </p:nvPr>
        </p:nvSpPr>
        <p:spPr/>
        <p:txBody>
          <a:bodyPr rtlCol="0"/>
          <a:lstStyle/>
          <a:p>
            <a:pPr>
              <a:defRPr/>
            </a:pP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E5F54FFF-8818-437B-8395-017A65768B54}" type="datetimeFigureOut">
              <a:rPr lang="en-US" smtClean="0"/>
              <a:pPr>
                <a:defRPr/>
              </a:pPr>
              <a:t>9/2/2011</a:t>
            </a:fld>
            <a:endParaRPr lang="en-AU"/>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AU"/>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D62EB350-F622-4885-8485-7A327ACCB632}" type="slidenum">
              <a:rPr lang="en-AU" smtClean="0"/>
              <a:pPr>
                <a:defRPr/>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21DF9FA-7320-46BD-8E93-0299A86EEB7F}" type="datetimeFigureOut">
              <a:rPr lang="en-US" smtClean="0"/>
              <a:pPr>
                <a:defRPr/>
              </a:pPr>
              <a:t>9/2/2011</a:t>
            </a:fld>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pPr>
              <a:defRPr/>
            </a:pPr>
            <a:fld id="{F9D86019-1518-44B2-829F-83E463B7BF83}" type="slidenum">
              <a:rPr lang="en-AU" smtClean="0"/>
              <a:pPr>
                <a:defRPr/>
              </a:pPr>
              <a:t>‹#›</a:t>
            </a:fld>
            <a:endParaRPr lang="en-AU"/>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1D65329A-055B-4398-8E43-E35164E78E56}" type="datetimeFigureOut">
              <a:rPr lang="en-US" smtClean="0"/>
              <a:pPr>
                <a:defRPr/>
              </a:pPr>
              <a:t>9/2/2011</a:t>
            </a:fld>
            <a:endParaRPr lang="en-AU"/>
          </a:p>
        </p:txBody>
      </p:sp>
      <p:sp>
        <p:nvSpPr>
          <p:cNvPr id="8" name="Footer Placeholder 7"/>
          <p:cNvSpPr>
            <a:spLocks noGrp="1"/>
          </p:cNvSpPr>
          <p:nvPr>
            <p:ph type="ftr" sz="quarter" idx="11"/>
          </p:nvPr>
        </p:nvSpPr>
        <p:spPr/>
        <p:txBody>
          <a:bodyPr/>
          <a:lstStyle/>
          <a:p>
            <a:pPr>
              <a:defRPr/>
            </a:pPr>
            <a:endParaRPr lang="en-AU"/>
          </a:p>
        </p:txBody>
      </p:sp>
      <p:sp>
        <p:nvSpPr>
          <p:cNvPr id="9" name="Slide Number Placeholder 8"/>
          <p:cNvSpPr>
            <a:spLocks noGrp="1"/>
          </p:cNvSpPr>
          <p:nvPr>
            <p:ph type="sldNum" sz="quarter" idx="12"/>
          </p:nvPr>
        </p:nvSpPr>
        <p:spPr/>
        <p:txBody>
          <a:bodyPr/>
          <a:lstStyle/>
          <a:p>
            <a:pPr>
              <a:defRPr/>
            </a:pPr>
            <a:fld id="{6A89A9DB-1C33-48E1-A074-592E119AEDEF}" type="slidenum">
              <a:rPr lang="en-AU" smtClean="0"/>
              <a:pPr>
                <a:defRPr/>
              </a:pPr>
              <a:t>‹#›</a:t>
            </a:fld>
            <a:endParaRPr lang="en-AU"/>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F8B27895-A082-4737-BFF6-A578944E053A}" type="datetimeFigureOut">
              <a:rPr lang="en-US" smtClean="0"/>
              <a:pPr>
                <a:defRPr/>
              </a:pPr>
              <a:t>9/2/2011</a:t>
            </a:fld>
            <a:endParaRPr lang="en-AU"/>
          </a:p>
        </p:txBody>
      </p:sp>
      <p:sp>
        <p:nvSpPr>
          <p:cNvPr id="7" name="Slide Number Placeholder 6"/>
          <p:cNvSpPr>
            <a:spLocks noGrp="1"/>
          </p:cNvSpPr>
          <p:nvPr>
            <p:ph type="sldNum" sz="quarter" idx="11"/>
          </p:nvPr>
        </p:nvSpPr>
        <p:spPr/>
        <p:txBody>
          <a:bodyPr rtlCol="0"/>
          <a:lstStyle/>
          <a:p>
            <a:pPr>
              <a:defRPr/>
            </a:pPr>
            <a:fld id="{E4366EE9-0991-4527-A507-54A7D25FBEB9}" type="slidenum">
              <a:rPr lang="en-AU" smtClean="0"/>
              <a:pPr>
                <a:defRPr/>
              </a:pPr>
              <a:t>‹#›</a:t>
            </a:fld>
            <a:endParaRPr lang="en-AU"/>
          </a:p>
        </p:txBody>
      </p:sp>
      <p:sp>
        <p:nvSpPr>
          <p:cNvPr id="8" name="Footer Placeholder 7"/>
          <p:cNvSpPr>
            <a:spLocks noGrp="1"/>
          </p:cNvSpPr>
          <p:nvPr>
            <p:ph type="ftr" sz="quarter" idx="12"/>
          </p:nvPr>
        </p:nvSpPr>
        <p:spPr/>
        <p:txBody>
          <a:bodyPr rtlCol="0"/>
          <a:lstStyle/>
          <a:p>
            <a:pPr>
              <a:defRPr/>
            </a:pP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BAF7B1A-D551-48D2-9860-4972DEC8025D}" type="datetimeFigureOut">
              <a:rPr lang="en-US" smtClean="0"/>
              <a:pPr>
                <a:defRPr/>
              </a:pPr>
              <a:t>9/2/2011</a:t>
            </a:fld>
            <a:endParaRPr lang="en-AU"/>
          </a:p>
        </p:txBody>
      </p:sp>
      <p:sp>
        <p:nvSpPr>
          <p:cNvPr id="3" name="Footer Placeholder 2"/>
          <p:cNvSpPr>
            <a:spLocks noGrp="1"/>
          </p:cNvSpPr>
          <p:nvPr>
            <p:ph type="ftr" sz="quarter" idx="11"/>
          </p:nvPr>
        </p:nvSpPr>
        <p:spPr/>
        <p:txBody>
          <a:bodyPr/>
          <a:lstStyle/>
          <a:p>
            <a:pPr>
              <a:defRPr/>
            </a:pPr>
            <a:endParaRPr lang="en-AU"/>
          </a:p>
        </p:txBody>
      </p:sp>
      <p:sp>
        <p:nvSpPr>
          <p:cNvPr id="4" name="Slide Number Placeholder 3"/>
          <p:cNvSpPr>
            <a:spLocks noGrp="1"/>
          </p:cNvSpPr>
          <p:nvPr>
            <p:ph type="sldNum" sz="quarter" idx="12"/>
          </p:nvPr>
        </p:nvSpPr>
        <p:spPr/>
        <p:txBody>
          <a:bodyPr/>
          <a:lstStyle/>
          <a:p>
            <a:pPr>
              <a:defRPr/>
            </a:pPr>
            <a:fld id="{843823A3-5597-44F3-A9F2-9BD082262708}" type="slidenum">
              <a:rPr lang="en-AU" smtClean="0"/>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5B59D53A-3B0C-4178-935A-AFE542C40B5C}" type="datetimeFigureOut">
              <a:rPr lang="en-US" smtClean="0"/>
              <a:pPr>
                <a:defRPr/>
              </a:pPr>
              <a:t>9/2/2011</a:t>
            </a:fld>
            <a:endParaRPr lang="en-AU"/>
          </a:p>
        </p:txBody>
      </p:sp>
      <p:sp>
        <p:nvSpPr>
          <p:cNvPr id="22" name="Slide Number Placeholder 21"/>
          <p:cNvSpPr>
            <a:spLocks noGrp="1"/>
          </p:cNvSpPr>
          <p:nvPr>
            <p:ph type="sldNum" sz="quarter" idx="15"/>
          </p:nvPr>
        </p:nvSpPr>
        <p:spPr/>
        <p:txBody>
          <a:bodyPr rtlCol="0"/>
          <a:lstStyle/>
          <a:p>
            <a:pPr>
              <a:defRPr/>
            </a:pPr>
            <a:fld id="{B843F280-622B-4F3E-BD4B-705CA5505BDE}" type="slidenum">
              <a:rPr lang="en-AU" smtClean="0"/>
              <a:pPr>
                <a:defRPr/>
              </a:pPr>
              <a:t>‹#›</a:t>
            </a:fld>
            <a:endParaRPr lang="en-AU"/>
          </a:p>
        </p:txBody>
      </p:sp>
      <p:sp>
        <p:nvSpPr>
          <p:cNvPr id="23" name="Footer Placeholder 22"/>
          <p:cNvSpPr>
            <a:spLocks noGrp="1"/>
          </p:cNvSpPr>
          <p:nvPr>
            <p:ph type="ftr" sz="quarter" idx="16"/>
          </p:nvPr>
        </p:nvSpPr>
        <p:spPr/>
        <p:txBody>
          <a:bodyPr rtlCol="0"/>
          <a:lstStyle/>
          <a:p>
            <a:pPr>
              <a:defRPr/>
            </a:pPr>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216A9A90-3479-404C-BEE3-B9C7EA92D24E}" type="datetimeFigureOut">
              <a:rPr lang="en-US" smtClean="0"/>
              <a:pPr>
                <a:defRPr/>
              </a:pPr>
              <a:t>9/2/2011</a:t>
            </a:fld>
            <a:endParaRPr lang="en-AU"/>
          </a:p>
        </p:txBody>
      </p:sp>
      <p:sp>
        <p:nvSpPr>
          <p:cNvPr id="18" name="Slide Number Placeholder 17"/>
          <p:cNvSpPr>
            <a:spLocks noGrp="1"/>
          </p:cNvSpPr>
          <p:nvPr>
            <p:ph type="sldNum" sz="quarter" idx="11"/>
          </p:nvPr>
        </p:nvSpPr>
        <p:spPr/>
        <p:txBody>
          <a:bodyPr rtlCol="0"/>
          <a:lstStyle/>
          <a:p>
            <a:pPr>
              <a:defRPr/>
            </a:pPr>
            <a:fld id="{D01A9FDB-3C55-491D-9D41-18429629D868}" type="slidenum">
              <a:rPr lang="en-AU" smtClean="0"/>
              <a:pPr>
                <a:defRPr/>
              </a:pPr>
              <a:t>‹#›</a:t>
            </a:fld>
            <a:endParaRPr lang="en-AU"/>
          </a:p>
        </p:txBody>
      </p:sp>
      <p:sp>
        <p:nvSpPr>
          <p:cNvPr id="21" name="Footer Placeholder 20"/>
          <p:cNvSpPr>
            <a:spLocks noGrp="1"/>
          </p:cNvSpPr>
          <p:nvPr>
            <p:ph type="ftr" sz="quarter" idx="12"/>
          </p:nvPr>
        </p:nvSpPr>
        <p:spPr/>
        <p:txBody>
          <a:bodyPr rtlCol="0"/>
          <a:lstStyle/>
          <a:p>
            <a:pPr>
              <a:defRPr/>
            </a:pPr>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ED6343D5-08BF-4D6F-AE14-58A9BB14EDC9}" type="datetimeFigureOut">
              <a:rPr lang="en-US" smtClean="0"/>
              <a:pPr>
                <a:defRPr/>
              </a:pPr>
              <a:t>9/2/2011</a:t>
            </a:fld>
            <a:endParaRPr lang="en-AU"/>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AU"/>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A66091CE-7CB1-4254-96DB-DFCBD22F9F09}" type="slidenum">
              <a:rPr lang="en-AU" smtClean="0"/>
              <a:pPr>
                <a:defRPr/>
              </a:pPr>
              <a:t>‹#›</a:t>
            </a:fld>
            <a:endParaRPr lang="en-AU"/>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cid:image001.jpg@01C9DAC6.7353798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5984" y="1071546"/>
            <a:ext cx="6172200" cy="1894362"/>
          </a:xfrm>
        </p:spPr>
        <p:txBody>
          <a:bodyPr>
            <a:normAutofit/>
          </a:bodyPr>
          <a:lstStyle/>
          <a:p>
            <a:pPr fontAlgn="auto">
              <a:spcAft>
                <a:spcPts val="0"/>
              </a:spcAft>
              <a:defRPr/>
            </a:pPr>
            <a:r>
              <a:rPr lang="en-AU" dirty="0" smtClean="0">
                <a:latin typeface="Calibri" pitchFamily="34" charset="0"/>
              </a:rPr>
              <a:t>Realist Evaluation:  Unpacking how a programme works and implications for future policy decisions </a:t>
            </a:r>
            <a:endParaRPr lang="en-AU" dirty="0">
              <a:latin typeface="Calibri" pitchFamily="34" charset="0"/>
            </a:endParaRPr>
          </a:p>
        </p:txBody>
      </p:sp>
      <p:sp>
        <p:nvSpPr>
          <p:cNvPr id="14338" name="Subtitle 2"/>
          <p:cNvSpPr>
            <a:spLocks noGrp="1"/>
          </p:cNvSpPr>
          <p:nvPr>
            <p:ph type="subTitle" idx="1"/>
          </p:nvPr>
        </p:nvSpPr>
        <p:spPr>
          <a:xfrm>
            <a:off x="2428860" y="5000636"/>
            <a:ext cx="6172200" cy="1371600"/>
          </a:xfrm>
        </p:spPr>
        <p:txBody>
          <a:bodyPr/>
          <a:lstStyle/>
          <a:p>
            <a:r>
              <a:rPr lang="en-AU" dirty="0" smtClean="0">
                <a:latin typeface="Calibri" pitchFamily="34" charset="0"/>
              </a:rPr>
              <a:t>Bronny Walsh, August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AU" dirty="0" smtClean="0">
                <a:latin typeface="Calibri" pitchFamily="34" charset="0"/>
              </a:rPr>
              <a:t>Realist evaluation, cont.</a:t>
            </a:r>
            <a:endParaRPr lang="en-AU" dirty="0">
              <a:latin typeface="Calibri" pitchFamily="34" charset="0"/>
            </a:endParaRPr>
          </a:p>
        </p:txBody>
      </p:sp>
      <p:sp>
        <p:nvSpPr>
          <p:cNvPr id="3" name="Content Placeholder 2"/>
          <p:cNvSpPr>
            <a:spLocks noGrp="1"/>
          </p:cNvSpPr>
          <p:nvPr>
            <p:ph sz="quarter" idx="1"/>
          </p:nvPr>
        </p:nvSpPr>
        <p:spPr/>
        <p:txBody>
          <a:bodyPr>
            <a:normAutofit/>
          </a:bodyPr>
          <a:lstStyle/>
          <a:p>
            <a:pPr marL="274320" indent="-274320" fontAlgn="auto">
              <a:spcAft>
                <a:spcPts val="0"/>
              </a:spcAft>
              <a:buFont typeface="Wingdings 2"/>
              <a:buChar char=""/>
              <a:defRPr/>
            </a:pPr>
            <a:r>
              <a:rPr lang="en-AU" dirty="0" smtClean="0">
                <a:latin typeface="Calibri" pitchFamily="34" charset="0"/>
              </a:rPr>
              <a:t>Programmes ‘work’ in different ways for different people.</a:t>
            </a:r>
          </a:p>
          <a:p>
            <a:pPr marL="274320" indent="-274320" fontAlgn="auto">
              <a:spcAft>
                <a:spcPts val="0"/>
              </a:spcAft>
              <a:buFont typeface="Wingdings 2"/>
              <a:buChar char=""/>
              <a:defRPr/>
            </a:pPr>
            <a:r>
              <a:rPr lang="en-AU" dirty="0" smtClean="0">
                <a:latin typeface="Calibri" pitchFamily="34" charset="0"/>
              </a:rPr>
              <a:t> The </a:t>
            </a:r>
            <a:r>
              <a:rPr lang="en-AU" b="1" i="1" dirty="0" smtClean="0">
                <a:latin typeface="Calibri" pitchFamily="34" charset="0"/>
              </a:rPr>
              <a:t>contexts</a:t>
            </a:r>
            <a:r>
              <a:rPr lang="en-AU" dirty="0" smtClean="0">
                <a:latin typeface="Calibri" pitchFamily="34" charset="0"/>
              </a:rPr>
              <a:t> in which programs operate make a difference to the </a:t>
            </a:r>
            <a:r>
              <a:rPr lang="en-AU" b="1" i="1" dirty="0" smtClean="0">
                <a:latin typeface="Calibri" pitchFamily="34" charset="0"/>
              </a:rPr>
              <a:t>outcomes</a:t>
            </a:r>
            <a:r>
              <a:rPr lang="en-AU" dirty="0" smtClean="0">
                <a:latin typeface="Calibri" pitchFamily="34" charset="0"/>
              </a:rPr>
              <a:t> they achieve. </a:t>
            </a:r>
          </a:p>
          <a:p>
            <a:pPr marL="274320" indent="-274320" fontAlgn="auto">
              <a:spcAft>
                <a:spcPts val="0"/>
              </a:spcAft>
              <a:buFont typeface="Wingdings 2"/>
              <a:buChar char=""/>
              <a:defRPr/>
            </a:pPr>
            <a:r>
              <a:rPr lang="en-AU" dirty="0" smtClean="0">
                <a:latin typeface="Calibri" pitchFamily="34" charset="0"/>
              </a:rPr>
              <a:t>Some factors in the context may enable particular mechanisms to be triggered.  Other aspects of the context may prevent particular mechanisms from being triggered.  That is, there is always an interaction between context and mechanism, and that interaction is what creates the programme’s impacts or outcomes:  </a:t>
            </a:r>
          </a:p>
          <a:p>
            <a:pPr marL="274320" indent="-274320" fontAlgn="auto">
              <a:spcAft>
                <a:spcPts val="0"/>
              </a:spcAft>
              <a:buFont typeface="Wingdings 2"/>
              <a:buChar char=""/>
              <a:defRPr/>
            </a:pPr>
            <a:r>
              <a:rPr lang="en-AU" b="1" i="1" dirty="0" smtClean="0">
                <a:latin typeface="Calibri" pitchFamily="34" charset="0"/>
              </a:rPr>
              <a:t>Context + Mechanism = Outcome</a:t>
            </a:r>
            <a:r>
              <a:rPr lang="en-AU" dirty="0" smtClean="0">
                <a:latin typeface="Calibri" pitchFamily="34" charset="0"/>
              </a:rPr>
              <a:t>.</a:t>
            </a:r>
          </a:p>
          <a:p>
            <a:pPr marL="274320" indent="-274320" fontAlgn="auto">
              <a:spcAft>
                <a:spcPts val="0"/>
              </a:spcAft>
              <a:buFont typeface="Wingdings 2"/>
              <a:buChar char=""/>
              <a:defRPr/>
            </a:pPr>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AU" dirty="0" smtClean="0">
                <a:latin typeface="Calibri" pitchFamily="34" charset="0"/>
              </a:rPr>
              <a:t>Realist evaluation, cont.</a:t>
            </a:r>
            <a:endParaRPr lang="en-AU" dirty="0">
              <a:latin typeface="Calibri" pitchFamily="34" charset="0"/>
            </a:endParaRPr>
          </a:p>
        </p:txBody>
      </p:sp>
      <p:sp>
        <p:nvSpPr>
          <p:cNvPr id="3" name="Content Placeholder 2"/>
          <p:cNvSpPr>
            <a:spLocks noGrp="1"/>
          </p:cNvSpPr>
          <p:nvPr>
            <p:ph sz="quarter" idx="1"/>
          </p:nvPr>
        </p:nvSpPr>
        <p:spPr/>
        <p:txBody>
          <a:bodyPr>
            <a:normAutofit lnSpcReduction="10000"/>
          </a:bodyPr>
          <a:lstStyle/>
          <a:p>
            <a:pPr marL="274320" indent="-274320" fontAlgn="auto">
              <a:spcAft>
                <a:spcPts val="0"/>
              </a:spcAft>
              <a:buFont typeface="Wingdings 2"/>
              <a:buChar char=""/>
              <a:defRPr/>
            </a:pPr>
            <a:r>
              <a:rPr lang="en-AU" dirty="0" smtClean="0">
                <a:latin typeface="Calibri" pitchFamily="34" charset="0"/>
              </a:rPr>
              <a:t>Because programmes work differently in different contexts and through different change mechanisms, programmes cannot simply be replicated from one context to another and automatically achieve the same outcomes.  Good understandings about ‘what works for whom, in what contexts, and how’ are, however, portable.  </a:t>
            </a:r>
          </a:p>
          <a:p>
            <a:pPr marL="274320" indent="-274320" fontAlgn="auto">
              <a:spcAft>
                <a:spcPts val="0"/>
              </a:spcAft>
              <a:buFont typeface="Wingdings 2"/>
              <a:buChar char=""/>
              <a:defRPr/>
            </a:pPr>
            <a:r>
              <a:rPr lang="en-AU" dirty="0" smtClean="0">
                <a:latin typeface="Calibri" pitchFamily="34" charset="0"/>
              </a:rPr>
              <a:t>Therefore, one of the tasks of evaluation is to learn more about ‘</a:t>
            </a:r>
            <a:r>
              <a:rPr lang="en-AU" b="1" i="1" dirty="0" smtClean="0">
                <a:latin typeface="Calibri" pitchFamily="34" charset="0"/>
              </a:rPr>
              <a:t>what works for whom</a:t>
            </a:r>
            <a:r>
              <a:rPr lang="en-AU" dirty="0" smtClean="0">
                <a:latin typeface="Calibri" pitchFamily="34" charset="0"/>
              </a:rPr>
              <a:t>’, ‘</a:t>
            </a:r>
            <a:r>
              <a:rPr lang="en-AU" b="1" i="1" dirty="0" smtClean="0">
                <a:latin typeface="Calibri" pitchFamily="34" charset="0"/>
              </a:rPr>
              <a:t>in which contexts particular programmes do and don’t work</a:t>
            </a:r>
            <a:r>
              <a:rPr lang="en-AU" dirty="0" smtClean="0">
                <a:latin typeface="Calibri" pitchFamily="34" charset="0"/>
              </a:rPr>
              <a:t>’, and ‘</a:t>
            </a:r>
            <a:r>
              <a:rPr lang="en-AU" b="1" i="1" dirty="0" smtClean="0">
                <a:latin typeface="Calibri" pitchFamily="34" charset="0"/>
              </a:rPr>
              <a:t>what mechanisms are triggered by what programmes in what contexts</a:t>
            </a:r>
            <a:r>
              <a:rPr lang="en-AU" dirty="0" smtClean="0">
                <a:latin typeface="Calibri" pitchFamily="34" charset="0"/>
              </a:rPr>
              <a:t>’.  </a:t>
            </a:r>
          </a:p>
          <a:p>
            <a:pPr marL="274320" indent="-274320" fontAlgn="auto">
              <a:spcAft>
                <a:spcPts val="0"/>
              </a:spcAft>
              <a:buFont typeface="Wingdings 2"/>
              <a:buNone/>
              <a:defRPr/>
            </a:pPr>
            <a:r>
              <a:rPr lang="en-AU" sz="1700" i="1" dirty="0" smtClean="0">
                <a:latin typeface="Calibri" pitchFamily="34" charset="0"/>
              </a:rPr>
              <a:t>Source: A brief introduction to Realist Evaluation - </a:t>
            </a:r>
          </a:p>
          <a:p>
            <a:pPr marL="274320" indent="-274320" fontAlgn="auto">
              <a:spcAft>
                <a:spcPts val="0"/>
              </a:spcAft>
              <a:buFont typeface="Wingdings 2"/>
              <a:buNone/>
              <a:defRPr/>
            </a:pPr>
            <a:r>
              <a:rPr lang="en-AU" sz="1700" i="1" dirty="0" smtClean="0">
                <a:latin typeface="Calibri" pitchFamily="34" charset="0"/>
              </a:rPr>
              <a:t>Dr Gill Westhorp from </a:t>
            </a:r>
            <a:r>
              <a:rPr lang="en-US" sz="1700" i="1" dirty="0" err="1" smtClean="0">
                <a:latin typeface="Calibri" pitchFamily="34" charset="0"/>
              </a:rPr>
              <a:t>Pawson</a:t>
            </a:r>
            <a:r>
              <a:rPr lang="en-US" sz="1700" i="1" dirty="0" smtClean="0">
                <a:latin typeface="Calibri" pitchFamily="34" charset="0"/>
              </a:rPr>
              <a:t>, R. and Tilley, N. (1997)  Realistic Evaluation </a:t>
            </a:r>
            <a:r>
              <a:rPr lang="en-AU" sz="1700" i="1" dirty="0" smtClean="0">
                <a:latin typeface="Calibri" pitchFamily="34" charset="0"/>
              </a:rPr>
              <a:t>  </a:t>
            </a:r>
            <a:endParaRPr lang="en-AU" sz="1700" i="1"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lang="en-AU" dirty="0" smtClean="0">
                <a:latin typeface="Calibri" pitchFamily="34" charset="0"/>
              </a:rPr>
              <a:t>CCTV</a:t>
            </a:r>
            <a:endParaRPr lang="en-AU" dirty="0">
              <a:latin typeface="Calibri" pitchFamily="34" charset="0"/>
            </a:endParaRPr>
          </a:p>
        </p:txBody>
      </p:sp>
      <p:sp>
        <p:nvSpPr>
          <p:cNvPr id="25602" name="Text Placeholder 4"/>
          <p:cNvSpPr>
            <a:spLocks noGrp="1"/>
          </p:cNvSpPr>
          <p:nvPr>
            <p:ph type="body" idx="1"/>
          </p:nvPr>
        </p:nvSpPr>
        <p:spPr/>
        <p:txBody>
          <a:bodyPr/>
          <a:lstStyle/>
          <a:p>
            <a:r>
              <a:rPr lang="en-AU" dirty="0" smtClean="0">
                <a:latin typeface="Calibri" pitchFamily="34" charset="0"/>
              </a:rPr>
              <a:t>Application of Realist Evaluation Principles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lang="en-AU" dirty="0" smtClean="0">
                <a:latin typeface="Calibri" pitchFamily="34" charset="0"/>
              </a:rPr>
              <a:t>How might CCTV work?</a:t>
            </a:r>
            <a:endParaRPr lang="en-AU" dirty="0">
              <a:latin typeface="Calibri" pitchFamily="34" charset="0"/>
            </a:endParaRPr>
          </a:p>
        </p:txBody>
      </p:sp>
      <p:sp>
        <p:nvSpPr>
          <p:cNvPr id="5" name="Content Placeholder 4"/>
          <p:cNvSpPr>
            <a:spLocks noGrp="1"/>
          </p:cNvSpPr>
          <p:nvPr>
            <p:ph sz="quarter" idx="1"/>
          </p:nvPr>
        </p:nvSpPr>
        <p:spPr/>
        <p:txBody>
          <a:bodyPr>
            <a:normAutofit lnSpcReduction="10000"/>
          </a:bodyPr>
          <a:lstStyle/>
          <a:p>
            <a:pPr marL="514350" indent="-514350" fontAlgn="auto">
              <a:spcAft>
                <a:spcPts val="0"/>
              </a:spcAft>
              <a:buFont typeface="+mj-lt"/>
              <a:buAutoNum type="arabicPeriod"/>
              <a:defRPr/>
            </a:pPr>
            <a:r>
              <a:rPr lang="en-AU" dirty="0" smtClean="0">
                <a:latin typeface="Calibri" pitchFamily="34" charset="0"/>
              </a:rPr>
              <a:t>Deterrence Mechanism</a:t>
            </a:r>
            <a:br>
              <a:rPr lang="en-AU" dirty="0" smtClean="0">
                <a:latin typeface="Calibri" pitchFamily="34" charset="0"/>
              </a:rPr>
            </a:br>
            <a:r>
              <a:rPr lang="en-AU" sz="2000" i="1" dirty="0" smtClean="0">
                <a:latin typeface="Calibri" pitchFamily="34" charset="0"/>
              </a:rPr>
              <a:t>CCTV makes potential offenders </a:t>
            </a:r>
            <a:r>
              <a:rPr lang="en-AU" sz="2000" b="1" i="1" dirty="0" smtClean="0">
                <a:latin typeface="Calibri" pitchFamily="34" charset="0"/>
              </a:rPr>
              <a:t>think twice </a:t>
            </a:r>
            <a:r>
              <a:rPr lang="en-AU" sz="2000" i="1" dirty="0" smtClean="0">
                <a:latin typeface="Calibri" pitchFamily="34" charset="0"/>
              </a:rPr>
              <a:t>about committing crime in the area</a:t>
            </a:r>
            <a:endParaRPr lang="en-AU" dirty="0" smtClean="0">
              <a:latin typeface="Calibri" pitchFamily="34" charset="0"/>
            </a:endParaRPr>
          </a:p>
          <a:p>
            <a:pPr marL="514350" indent="-514350" fontAlgn="auto">
              <a:spcAft>
                <a:spcPts val="0"/>
              </a:spcAft>
              <a:buFont typeface="+mj-lt"/>
              <a:buAutoNum type="arabicPeriod"/>
              <a:defRPr/>
            </a:pPr>
            <a:r>
              <a:rPr lang="en-AU" dirty="0" smtClean="0">
                <a:latin typeface="Calibri" pitchFamily="34" charset="0"/>
              </a:rPr>
              <a:t>Detection Mechanism</a:t>
            </a:r>
            <a:br>
              <a:rPr lang="en-AU" dirty="0" smtClean="0">
                <a:latin typeface="Calibri" pitchFamily="34" charset="0"/>
              </a:rPr>
            </a:br>
            <a:r>
              <a:rPr lang="en-AU" sz="2000" i="1" dirty="0" smtClean="0">
                <a:latin typeface="Calibri" pitchFamily="34" charset="0"/>
              </a:rPr>
              <a:t>CCTV </a:t>
            </a:r>
            <a:r>
              <a:rPr lang="en-AU" sz="2000" b="1" i="1" dirty="0" smtClean="0">
                <a:latin typeface="Calibri" pitchFamily="34" charset="0"/>
              </a:rPr>
              <a:t>identifies crime in the act </a:t>
            </a:r>
            <a:r>
              <a:rPr lang="en-AU" sz="2000" i="1" dirty="0" smtClean="0">
                <a:latin typeface="Calibri" pitchFamily="34" charset="0"/>
              </a:rPr>
              <a:t>and assists police to catch the present offenders</a:t>
            </a:r>
            <a:endParaRPr lang="en-AU" dirty="0" smtClean="0">
              <a:latin typeface="Calibri" pitchFamily="34" charset="0"/>
            </a:endParaRPr>
          </a:p>
          <a:p>
            <a:pPr marL="514350" indent="-514350" fontAlgn="auto">
              <a:spcAft>
                <a:spcPts val="0"/>
              </a:spcAft>
              <a:buFont typeface="+mj-lt"/>
              <a:buAutoNum type="arabicPeriod"/>
              <a:defRPr/>
            </a:pPr>
            <a:r>
              <a:rPr lang="en-AU" dirty="0" smtClean="0">
                <a:latin typeface="Calibri" pitchFamily="34" charset="0"/>
              </a:rPr>
              <a:t>Response Mechanism</a:t>
            </a:r>
            <a:br>
              <a:rPr lang="en-AU" dirty="0" smtClean="0">
                <a:latin typeface="Calibri" pitchFamily="34" charset="0"/>
              </a:rPr>
            </a:br>
            <a:r>
              <a:rPr lang="en-AU" sz="2000" i="1" dirty="0" smtClean="0">
                <a:latin typeface="Calibri" pitchFamily="34" charset="0"/>
              </a:rPr>
              <a:t>CCTV ensures an </a:t>
            </a:r>
            <a:r>
              <a:rPr lang="en-AU" sz="2000" b="1" i="1" dirty="0" smtClean="0">
                <a:latin typeface="Calibri" pitchFamily="34" charset="0"/>
              </a:rPr>
              <a:t>efficient response </a:t>
            </a:r>
            <a:r>
              <a:rPr lang="en-AU" sz="2000" i="1" dirty="0" smtClean="0">
                <a:latin typeface="Calibri" pitchFamily="34" charset="0"/>
              </a:rPr>
              <a:t>by police and emergency services to where an incident is occurring</a:t>
            </a:r>
            <a:endParaRPr lang="en-AU" dirty="0" smtClean="0">
              <a:latin typeface="Calibri" pitchFamily="34" charset="0"/>
            </a:endParaRPr>
          </a:p>
          <a:p>
            <a:pPr marL="514350" indent="-514350" fontAlgn="auto">
              <a:spcAft>
                <a:spcPts val="0"/>
              </a:spcAft>
              <a:buFont typeface="+mj-lt"/>
              <a:buAutoNum type="arabicPeriod"/>
              <a:defRPr/>
            </a:pPr>
            <a:r>
              <a:rPr lang="en-AU" dirty="0" smtClean="0">
                <a:latin typeface="Calibri" pitchFamily="34" charset="0"/>
              </a:rPr>
              <a:t>Investigative Mechanism</a:t>
            </a:r>
            <a:br>
              <a:rPr lang="en-AU" dirty="0" smtClean="0">
                <a:latin typeface="Calibri" pitchFamily="34" charset="0"/>
              </a:rPr>
            </a:br>
            <a:r>
              <a:rPr lang="en-AU" sz="2000" i="1" dirty="0" smtClean="0">
                <a:latin typeface="Calibri" pitchFamily="34" charset="0"/>
              </a:rPr>
              <a:t>CCTV assists in the </a:t>
            </a:r>
            <a:r>
              <a:rPr lang="en-AU" sz="2000" b="1" i="1" dirty="0" smtClean="0">
                <a:latin typeface="Calibri" pitchFamily="34" charset="0"/>
              </a:rPr>
              <a:t>identification</a:t>
            </a:r>
            <a:r>
              <a:rPr lang="en-AU" sz="2000" i="1" dirty="0" smtClean="0">
                <a:latin typeface="Calibri" pitchFamily="34" charset="0"/>
              </a:rPr>
              <a:t> and </a:t>
            </a:r>
            <a:r>
              <a:rPr lang="en-AU" sz="2000" b="1" i="1" dirty="0" smtClean="0">
                <a:latin typeface="Calibri" pitchFamily="34" charset="0"/>
              </a:rPr>
              <a:t>prosecution</a:t>
            </a:r>
            <a:r>
              <a:rPr lang="en-AU" sz="2000" i="1" dirty="0" smtClean="0">
                <a:latin typeface="Calibri" pitchFamily="34" charset="0"/>
              </a:rPr>
              <a:t> of offenders </a:t>
            </a:r>
            <a:r>
              <a:rPr lang="en-AU" sz="2000" b="1" i="1" dirty="0" smtClean="0">
                <a:latin typeface="Calibri" pitchFamily="34" charset="0"/>
              </a:rPr>
              <a:t>after</a:t>
            </a:r>
            <a:r>
              <a:rPr lang="en-AU" sz="2000" i="1" dirty="0" smtClean="0">
                <a:latin typeface="Calibri" pitchFamily="34" charset="0"/>
              </a:rPr>
              <a:t> the incident</a:t>
            </a:r>
            <a:endParaRPr lang="en-AU" dirty="0" smtClean="0">
              <a:latin typeface="Calibri" pitchFamily="34" charset="0"/>
            </a:endParaRPr>
          </a:p>
          <a:p>
            <a:pPr marL="514350" indent="-514350" fontAlgn="auto">
              <a:spcAft>
                <a:spcPts val="0"/>
              </a:spcAft>
              <a:buFont typeface="+mj-lt"/>
              <a:buAutoNum type="arabicPeriod"/>
              <a:defRPr/>
            </a:pPr>
            <a:r>
              <a:rPr lang="en-AU" dirty="0" smtClean="0">
                <a:latin typeface="Calibri" pitchFamily="34" charset="0"/>
              </a:rPr>
              <a:t>Reassurance Mechanism</a:t>
            </a:r>
            <a:br>
              <a:rPr lang="en-AU" dirty="0" smtClean="0">
                <a:latin typeface="Calibri" pitchFamily="34" charset="0"/>
              </a:rPr>
            </a:br>
            <a:r>
              <a:rPr lang="en-AU" sz="2000" i="1" dirty="0" smtClean="0">
                <a:latin typeface="Calibri" pitchFamily="34" charset="0"/>
              </a:rPr>
              <a:t>Knowledge of CCTV covering areas of the City </a:t>
            </a:r>
            <a:r>
              <a:rPr lang="en-AU" sz="2000" b="1" i="1" dirty="0" smtClean="0">
                <a:latin typeface="Calibri" pitchFamily="34" charset="0"/>
              </a:rPr>
              <a:t>improves confidence of users</a:t>
            </a:r>
            <a:r>
              <a:rPr lang="en-AU" sz="2000" i="1" dirty="0" smtClean="0">
                <a:latin typeface="Calibri" pitchFamily="34" charset="0"/>
              </a:rPr>
              <a:t> in those areas</a:t>
            </a:r>
            <a:endParaRPr lang="en-AU" dirty="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AU" dirty="0" smtClean="0">
                <a:latin typeface="Calibri" pitchFamily="34" charset="0"/>
              </a:rPr>
              <a:t>For each of the 5 ways the CCTV system might work..….</a:t>
            </a:r>
            <a:endParaRPr lang="en-AU" dirty="0">
              <a:latin typeface="Calibri" pitchFamily="34" charset="0"/>
            </a:endParaRPr>
          </a:p>
        </p:txBody>
      </p:sp>
      <p:sp>
        <p:nvSpPr>
          <p:cNvPr id="3" name="Content Placeholder 2"/>
          <p:cNvSpPr>
            <a:spLocks noGrp="1"/>
          </p:cNvSpPr>
          <p:nvPr>
            <p:ph sz="quarter" idx="1"/>
          </p:nvPr>
        </p:nvSpPr>
        <p:spPr/>
        <p:txBody>
          <a:bodyPr>
            <a:normAutofit lnSpcReduction="10000"/>
          </a:bodyPr>
          <a:lstStyle/>
          <a:p>
            <a:pPr marL="274320" indent="-274320" fontAlgn="auto">
              <a:spcAft>
                <a:spcPts val="0"/>
              </a:spcAft>
              <a:buFont typeface="Wingdings 2"/>
              <a:buChar char=""/>
              <a:defRPr/>
            </a:pPr>
            <a:r>
              <a:rPr lang="en-AU" dirty="0" smtClean="0">
                <a:latin typeface="Calibri" pitchFamily="34" charset="0"/>
              </a:rPr>
              <a:t>Context</a:t>
            </a:r>
            <a:br>
              <a:rPr lang="en-AU" dirty="0" smtClean="0">
                <a:latin typeface="Calibri" pitchFamily="34" charset="0"/>
              </a:rPr>
            </a:br>
            <a:endParaRPr lang="en-AU" sz="2800" i="1"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Mechanism</a:t>
            </a:r>
            <a:br>
              <a:rPr lang="en-AU" dirty="0" smtClean="0">
                <a:latin typeface="Calibri" pitchFamily="34" charset="0"/>
              </a:rPr>
            </a:br>
            <a:endParaRPr lang="en-AU" sz="28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Outcome</a:t>
            </a:r>
            <a:br>
              <a:rPr lang="en-AU" dirty="0" smtClean="0">
                <a:latin typeface="Calibri" pitchFamily="34" charset="0"/>
              </a:rPr>
            </a:br>
            <a:endParaRPr lang="en-AU" sz="28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How did people think the theory </a:t>
            </a:r>
            <a:br>
              <a:rPr lang="en-AU" dirty="0" smtClean="0">
                <a:latin typeface="Calibri" pitchFamily="34" charset="0"/>
              </a:rPr>
            </a:br>
            <a:r>
              <a:rPr lang="en-AU" dirty="0" smtClean="0">
                <a:latin typeface="Calibri" pitchFamily="34" charset="0"/>
              </a:rPr>
              <a:t>worked?</a:t>
            </a:r>
            <a:br>
              <a:rPr lang="en-AU" dirty="0" smtClean="0">
                <a:latin typeface="Calibri" pitchFamily="34" charset="0"/>
              </a:rPr>
            </a:br>
            <a:endParaRPr lang="en-AU" sz="28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What happened in practice?</a:t>
            </a:r>
            <a:br>
              <a:rPr lang="en-AU" dirty="0" smtClean="0">
                <a:latin typeface="Calibri" pitchFamily="34" charset="0"/>
              </a:rPr>
            </a:br>
            <a:endParaRPr lang="en-AU" sz="28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What could be improved?</a:t>
            </a:r>
            <a:endParaRPr lang="en-AU" dirty="0">
              <a:latin typeface="Calibri" pitchFamily="34" charset="0"/>
            </a:endParaRPr>
          </a:p>
        </p:txBody>
      </p:sp>
      <p:sp>
        <p:nvSpPr>
          <p:cNvPr id="4" name="Right Brace 3"/>
          <p:cNvSpPr/>
          <p:nvPr/>
        </p:nvSpPr>
        <p:spPr>
          <a:xfrm>
            <a:off x="3286125" y="1714500"/>
            <a:ext cx="714375" cy="1928813"/>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AU"/>
          </a:p>
        </p:txBody>
      </p:sp>
      <p:sp>
        <p:nvSpPr>
          <p:cNvPr id="5" name="Rounded Rectangle 4"/>
          <p:cNvSpPr/>
          <p:nvPr/>
        </p:nvSpPr>
        <p:spPr>
          <a:xfrm>
            <a:off x="4214813" y="2357438"/>
            <a:ext cx="1357312"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27653" name="TextBox 5"/>
          <p:cNvSpPr txBox="1">
            <a:spLocks noChangeArrowheads="1"/>
          </p:cNvSpPr>
          <p:nvPr/>
        </p:nvSpPr>
        <p:spPr bwMode="auto">
          <a:xfrm>
            <a:off x="4286250" y="2500313"/>
            <a:ext cx="928688" cy="400050"/>
          </a:xfrm>
          <a:prstGeom prst="rect">
            <a:avLst/>
          </a:prstGeom>
          <a:noFill/>
          <a:ln w="9525">
            <a:noFill/>
            <a:miter lim="800000"/>
            <a:headEnd/>
            <a:tailEnd/>
          </a:ln>
        </p:spPr>
        <p:txBody>
          <a:bodyPr>
            <a:spAutoFit/>
          </a:bodyPr>
          <a:lstStyle/>
          <a:p>
            <a:r>
              <a:rPr lang="en-AU" sz="2000" dirty="0">
                <a:latin typeface="Calibri" pitchFamily="34" charset="0"/>
              </a:rPr>
              <a:t>Theory</a:t>
            </a:r>
          </a:p>
        </p:txBody>
      </p:sp>
      <p:sp>
        <p:nvSpPr>
          <p:cNvPr id="7" name="Right Brace 6"/>
          <p:cNvSpPr/>
          <p:nvPr/>
        </p:nvSpPr>
        <p:spPr>
          <a:xfrm>
            <a:off x="5286375" y="4000500"/>
            <a:ext cx="1000125" cy="2214563"/>
          </a:xfrm>
          <a:prstGeom prst="rightBrac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AU"/>
          </a:p>
        </p:txBody>
      </p:sp>
      <p:sp>
        <p:nvSpPr>
          <p:cNvPr id="8" name="Rounded Rectangle 7"/>
          <p:cNvSpPr/>
          <p:nvPr/>
        </p:nvSpPr>
        <p:spPr>
          <a:xfrm>
            <a:off x="6429375" y="4714875"/>
            <a:ext cx="1571625" cy="857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27656" name="TextBox 8"/>
          <p:cNvSpPr txBox="1">
            <a:spLocks noChangeArrowheads="1"/>
          </p:cNvSpPr>
          <p:nvPr/>
        </p:nvSpPr>
        <p:spPr bwMode="auto">
          <a:xfrm>
            <a:off x="6500813" y="4929188"/>
            <a:ext cx="1214437" cy="400050"/>
          </a:xfrm>
          <a:prstGeom prst="rect">
            <a:avLst/>
          </a:prstGeom>
          <a:noFill/>
          <a:ln w="9525">
            <a:noFill/>
            <a:miter lim="800000"/>
            <a:headEnd/>
            <a:tailEnd/>
          </a:ln>
        </p:spPr>
        <p:txBody>
          <a:bodyPr>
            <a:spAutoFit/>
          </a:bodyPr>
          <a:lstStyle/>
          <a:p>
            <a:r>
              <a:rPr lang="en-AU" sz="2000" dirty="0">
                <a:latin typeface="Calibri" pitchFamily="34" charset="0"/>
              </a:rPr>
              <a:t>Findings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822944"/>
          </a:xfrm>
        </p:spPr>
        <p:txBody>
          <a:bodyPr/>
          <a:lstStyle/>
          <a:p>
            <a:pPr fontAlgn="auto">
              <a:spcAft>
                <a:spcPts val="0"/>
              </a:spcAft>
              <a:defRPr/>
            </a:pPr>
            <a:r>
              <a:rPr lang="en-AU" dirty="0" smtClean="0">
                <a:latin typeface="Calibri" pitchFamily="34" charset="0"/>
              </a:rPr>
              <a:t>The </a:t>
            </a:r>
            <a:r>
              <a:rPr lang="en-AU" u="sng" dirty="0" smtClean="0">
                <a:latin typeface="Calibri" pitchFamily="34" charset="0"/>
              </a:rPr>
              <a:t>deterrence</a:t>
            </a:r>
            <a:r>
              <a:rPr lang="en-AU" dirty="0" smtClean="0">
                <a:latin typeface="Calibri" pitchFamily="34" charset="0"/>
              </a:rPr>
              <a:t> mechanism</a:t>
            </a:r>
            <a:endParaRPr lang="en-AU" dirty="0">
              <a:latin typeface="Calibri" pitchFamily="34" charset="0"/>
            </a:endParaRPr>
          </a:p>
        </p:txBody>
      </p:sp>
      <p:sp>
        <p:nvSpPr>
          <p:cNvPr id="5" name="Content Placeholder 4"/>
          <p:cNvSpPr>
            <a:spLocks noGrp="1"/>
          </p:cNvSpPr>
          <p:nvPr>
            <p:ph sz="quarter" idx="1"/>
          </p:nvPr>
        </p:nvSpPr>
        <p:spPr>
          <a:xfrm>
            <a:off x="457200" y="1285875"/>
            <a:ext cx="7239000" cy="5170488"/>
          </a:xfrm>
        </p:spPr>
        <p:txBody>
          <a:bodyPr>
            <a:normAutofit fontScale="92500" lnSpcReduction="10000"/>
          </a:bodyPr>
          <a:lstStyle/>
          <a:p>
            <a:pPr marL="274320" indent="-274320" fontAlgn="auto">
              <a:spcAft>
                <a:spcPts val="0"/>
              </a:spcAft>
              <a:buFont typeface="Wingdings 2"/>
              <a:buChar char=""/>
              <a:defRPr/>
            </a:pPr>
            <a:r>
              <a:rPr lang="en-AU" dirty="0" smtClean="0">
                <a:latin typeface="Calibri" pitchFamily="34" charset="0"/>
              </a:rPr>
              <a:t>Context</a:t>
            </a:r>
            <a:br>
              <a:rPr lang="en-AU" dirty="0" smtClean="0">
                <a:latin typeface="Calibri" pitchFamily="34" charset="0"/>
              </a:rPr>
            </a:br>
            <a:r>
              <a:rPr lang="en-AU" sz="1900" i="1" dirty="0" smtClean="0">
                <a:latin typeface="Calibri" pitchFamily="34" charset="0"/>
              </a:rPr>
              <a:t>Offenders who are able to, and do, rationally weigh up costs and benefits of committing crime, and include CCTV in that risk assessment</a:t>
            </a:r>
          </a:p>
          <a:p>
            <a:pPr marL="274320" indent="-274320" fontAlgn="auto">
              <a:spcAft>
                <a:spcPts val="0"/>
              </a:spcAft>
              <a:buFont typeface="Wingdings 2"/>
              <a:buChar char=""/>
              <a:defRPr/>
            </a:pPr>
            <a:r>
              <a:rPr lang="en-AU" dirty="0" smtClean="0">
                <a:latin typeface="Calibri" pitchFamily="34" charset="0"/>
              </a:rPr>
              <a:t>Mechanism</a:t>
            </a:r>
            <a:br>
              <a:rPr lang="en-AU" dirty="0" smtClean="0">
                <a:latin typeface="Calibri" pitchFamily="34" charset="0"/>
              </a:rPr>
            </a:br>
            <a:r>
              <a:rPr lang="en-AU" sz="1900" i="1" dirty="0" smtClean="0">
                <a:latin typeface="Calibri" pitchFamily="34" charset="0"/>
              </a:rPr>
              <a:t>Resource =  visible CCTV cameras; reasoning = think twice and decide risk is too great</a:t>
            </a:r>
            <a:endParaRPr lang="en-AU" sz="19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Outcome</a:t>
            </a:r>
            <a:br>
              <a:rPr lang="en-AU" dirty="0" smtClean="0">
                <a:latin typeface="Calibri" pitchFamily="34" charset="0"/>
              </a:rPr>
            </a:br>
            <a:r>
              <a:rPr lang="en-AU" sz="1900" i="1" dirty="0" smtClean="0">
                <a:latin typeface="Calibri" pitchFamily="34" charset="0"/>
              </a:rPr>
              <a:t>Offender is displaced to another time or place; or doesn’t commit crime at all</a:t>
            </a:r>
            <a:endParaRPr lang="en-AU" sz="19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How did people think the theory worked?</a:t>
            </a:r>
            <a:br>
              <a:rPr lang="en-AU" dirty="0" smtClean="0">
                <a:latin typeface="Calibri" pitchFamily="34" charset="0"/>
              </a:rPr>
            </a:br>
            <a:r>
              <a:rPr lang="en-AU" sz="1900" i="1" dirty="0" smtClean="0">
                <a:latin typeface="Calibri" pitchFamily="34" charset="0"/>
              </a:rPr>
              <a:t>64% agreed that this mechanism would be fired.  Lowest rated mechanism</a:t>
            </a:r>
            <a:endParaRPr lang="en-AU" sz="19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What happened in practice?</a:t>
            </a:r>
            <a:br>
              <a:rPr lang="en-AU" dirty="0" smtClean="0">
                <a:latin typeface="Calibri" pitchFamily="34" charset="0"/>
              </a:rPr>
            </a:br>
            <a:r>
              <a:rPr lang="en-AU" sz="1900" i="1" dirty="0" smtClean="0">
                <a:latin typeface="Calibri" pitchFamily="34" charset="0"/>
              </a:rPr>
              <a:t>30% were aware of cameras.  So, if people don’t know the cameras are there, then they won’t form part of the crime C/B analysis</a:t>
            </a:r>
            <a:endParaRPr lang="en-AU" sz="19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What could be improved?</a:t>
            </a:r>
            <a:br>
              <a:rPr lang="en-AU" dirty="0" smtClean="0">
                <a:latin typeface="Calibri" pitchFamily="34" charset="0"/>
              </a:rPr>
            </a:br>
            <a:r>
              <a:rPr lang="en-AU" sz="1900" i="1" dirty="0" smtClean="0">
                <a:latin typeface="Calibri" pitchFamily="34" charset="0"/>
              </a:rPr>
              <a:t>Marketing of CCTV cameras (visibly located, signs, media coverage)</a:t>
            </a:r>
            <a:endParaRPr lang="en-AU" sz="1900" dirty="0" smtClean="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lstStyle/>
          <a:p>
            <a:pPr fontAlgn="auto">
              <a:spcAft>
                <a:spcPts val="0"/>
              </a:spcAft>
              <a:defRPr/>
            </a:pPr>
            <a:r>
              <a:rPr lang="en-AU" dirty="0" smtClean="0">
                <a:latin typeface="Calibri" pitchFamily="34" charset="0"/>
              </a:rPr>
              <a:t>The </a:t>
            </a:r>
            <a:r>
              <a:rPr lang="en-AU" u="sng" dirty="0" smtClean="0">
                <a:latin typeface="Calibri" pitchFamily="34" charset="0"/>
              </a:rPr>
              <a:t>detection</a:t>
            </a:r>
            <a:r>
              <a:rPr lang="en-AU" dirty="0" smtClean="0">
                <a:latin typeface="Calibri" pitchFamily="34" charset="0"/>
              </a:rPr>
              <a:t> mechanism</a:t>
            </a:r>
            <a:endParaRPr lang="en-AU" dirty="0">
              <a:latin typeface="Calibri" pitchFamily="34" charset="0"/>
            </a:endParaRPr>
          </a:p>
        </p:txBody>
      </p:sp>
      <p:sp>
        <p:nvSpPr>
          <p:cNvPr id="3" name="Content Placeholder 2"/>
          <p:cNvSpPr>
            <a:spLocks noGrp="1"/>
          </p:cNvSpPr>
          <p:nvPr>
            <p:ph sz="quarter" idx="1"/>
          </p:nvPr>
        </p:nvSpPr>
        <p:spPr>
          <a:xfrm>
            <a:off x="457200" y="1143000"/>
            <a:ext cx="7239000" cy="5313363"/>
          </a:xfrm>
        </p:spPr>
        <p:txBody>
          <a:bodyPr>
            <a:normAutofit fontScale="77500" lnSpcReduction="20000"/>
          </a:bodyPr>
          <a:lstStyle/>
          <a:p>
            <a:pPr marL="274320" indent="-274320" fontAlgn="auto">
              <a:spcAft>
                <a:spcPts val="0"/>
              </a:spcAft>
              <a:buFont typeface="Wingdings 2"/>
              <a:buChar char=""/>
              <a:defRPr/>
            </a:pPr>
            <a:r>
              <a:rPr lang="en-AU" sz="2300" b="1" dirty="0" smtClean="0">
                <a:latin typeface="Calibri" pitchFamily="34" charset="0"/>
              </a:rPr>
              <a:t>Context</a:t>
            </a:r>
            <a:r>
              <a:rPr lang="en-AU" sz="2300" dirty="0" smtClean="0">
                <a:latin typeface="Calibri" pitchFamily="34" charset="0"/>
              </a:rPr>
              <a:t/>
            </a:r>
            <a:br>
              <a:rPr lang="en-AU" sz="2300" dirty="0" smtClean="0">
                <a:latin typeface="Calibri" pitchFamily="34" charset="0"/>
              </a:rPr>
            </a:br>
            <a:r>
              <a:rPr lang="en-AU" sz="2300" i="1" dirty="0" smtClean="0">
                <a:latin typeface="Calibri" pitchFamily="34" charset="0"/>
              </a:rPr>
              <a:t>Suspicious incidents are currently NOT being seen by police patrols</a:t>
            </a:r>
            <a:endParaRPr lang="en-AU" sz="2300" dirty="0" smtClean="0">
              <a:latin typeface="Calibri" pitchFamily="34" charset="0"/>
            </a:endParaRPr>
          </a:p>
          <a:p>
            <a:pPr marL="274320" indent="-274320" fontAlgn="auto">
              <a:spcAft>
                <a:spcPts val="0"/>
              </a:spcAft>
              <a:buFont typeface="Wingdings 2"/>
              <a:buChar char=""/>
              <a:defRPr/>
            </a:pPr>
            <a:r>
              <a:rPr lang="en-AU" sz="2300" b="1" dirty="0" smtClean="0">
                <a:latin typeface="Calibri" pitchFamily="34" charset="0"/>
              </a:rPr>
              <a:t>Mechanism</a:t>
            </a:r>
            <a:r>
              <a:rPr lang="en-AU" sz="2300" dirty="0" smtClean="0">
                <a:latin typeface="Calibri" pitchFamily="34" charset="0"/>
              </a:rPr>
              <a:t/>
            </a:r>
            <a:br>
              <a:rPr lang="en-AU" sz="2300" dirty="0" smtClean="0">
                <a:latin typeface="Calibri" pitchFamily="34" charset="0"/>
              </a:rPr>
            </a:br>
            <a:r>
              <a:rPr lang="en-AU" sz="2300" dirty="0" smtClean="0">
                <a:latin typeface="Calibri" pitchFamily="34" charset="0"/>
              </a:rPr>
              <a:t> </a:t>
            </a:r>
            <a:r>
              <a:rPr lang="en-AU" sz="2300" i="1" dirty="0" smtClean="0">
                <a:latin typeface="Calibri" pitchFamily="34" charset="0"/>
              </a:rPr>
              <a:t>By observing the CCTV, the camera operators can contact the police who can then be effectively deployed to areas of incidents and guided by the CCTV operators to offenders, victims and potential witnesses</a:t>
            </a:r>
            <a:r>
              <a:rPr lang="en-AU" sz="2300" dirty="0" smtClean="0">
                <a:latin typeface="Calibri" pitchFamily="34" charset="0"/>
              </a:rPr>
              <a:t>.</a:t>
            </a:r>
          </a:p>
          <a:p>
            <a:pPr marL="274320" indent="-274320" fontAlgn="auto">
              <a:spcAft>
                <a:spcPts val="0"/>
              </a:spcAft>
              <a:buFont typeface="Wingdings 2"/>
              <a:buChar char=""/>
              <a:defRPr/>
            </a:pPr>
            <a:r>
              <a:rPr lang="en-AU" sz="2300" b="1" dirty="0" smtClean="0">
                <a:latin typeface="Calibri" pitchFamily="34" charset="0"/>
              </a:rPr>
              <a:t>Outcome</a:t>
            </a:r>
            <a:r>
              <a:rPr lang="en-AU" sz="2300" dirty="0" smtClean="0">
                <a:latin typeface="Calibri" pitchFamily="34" charset="0"/>
              </a:rPr>
              <a:t/>
            </a:r>
            <a:br>
              <a:rPr lang="en-AU" sz="2300" dirty="0" smtClean="0">
                <a:latin typeface="Calibri" pitchFamily="34" charset="0"/>
              </a:rPr>
            </a:br>
            <a:r>
              <a:rPr lang="en-AU" sz="2300" i="1" dirty="0" smtClean="0">
                <a:latin typeface="Calibri" pitchFamily="34" charset="0"/>
              </a:rPr>
              <a:t>Offender is displaced to another time or place; or doesn’t commit crime at all</a:t>
            </a:r>
            <a:endParaRPr lang="en-AU" sz="2300" dirty="0" smtClean="0">
              <a:latin typeface="Calibri" pitchFamily="34" charset="0"/>
            </a:endParaRPr>
          </a:p>
          <a:p>
            <a:pPr marL="274320" indent="-274320" fontAlgn="auto">
              <a:spcAft>
                <a:spcPts val="0"/>
              </a:spcAft>
              <a:buFont typeface="Wingdings 2"/>
              <a:buChar char=""/>
              <a:defRPr/>
            </a:pPr>
            <a:r>
              <a:rPr lang="en-AU" sz="2300" b="1" dirty="0" smtClean="0">
                <a:latin typeface="Calibri" pitchFamily="34" charset="0"/>
              </a:rPr>
              <a:t>How did people think the theory worked? </a:t>
            </a:r>
            <a:r>
              <a:rPr lang="en-AU" sz="2300" dirty="0" smtClean="0">
                <a:latin typeface="Calibri" pitchFamily="34" charset="0"/>
              </a:rPr>
              <a:t/>
            </a:r>
            <a:br>
              <a:rPr lang="en-AU" sz="2300" dirty="0" smtClean="0">
                <a:latin typeface="Calibri" pitchFamily="34" charset="0"/>
              </a:rPr>
            </a:br>
            <a:r>
              <a:rPr lang="en-AU" sz="2300" i="1" dirty="0" smtClean="0">
                <a:latin typeface="Calibri" pitchFamily="34" charset="0"/>
              </a:rPr>
              <a:t>77% respondents agreed that this was how the CCTV system would operate</a:t>
            </a:r>
            <a:endParaRPr lang="en-AU" sz="2300" dirty="0" smtClean="0">
              <a:latin typeface="Calibri" pitchFamily="34" charset="0"/>
            </a:endParaRPr>
          </a:p>
          <a:p>
            <a:pPr marL="274320" indent="-274320" fontAlgn="auto">
              <a:spcAft>
                <a:spcPts val="0"/>
              </a:spcAft>
              <a:buFont typeface="Wingdings 2"/>
              <a:buChar char=""/>
              <a:defRPr/>
            </a:pPr>
            <a:r>
              <a:rPr lang="en-AU" sz="2300" b="1" dirty="0" smtClean="0">
                <a:latin typeface="Calibri" pitchFamily="34" charset="0"/>
              </a:rPr>
              <a:t>What happened in practice?</a:t>
            </a:r>
            <a:r>
              <a:rPr lang="en-AU" sz="2300" dirty="0" smtClean="0">
                <a:latin typeface="Calibri" pitchFamily="34" charset="0"/>
              </a:rPr>
              <a:t/>
            </a:r>
            <a:br>
              <a:rPr lang="en-AU" sz="2300" dirty="0" smtClean="0">
                <a:latin typeface="Calibri" pitchFamily="34" charset="0"/>
              </a:rPr>
            </a:br>
            <a:r>
              <a:rPr lang="en-AU" sz="2300" i="1" dirty="0" smtClean="0">
                <a:latin typeface="Calibri" pitchFamily="34" charset="0"/>
              </a:rPr>
              <a:t>Only 6% of CCTV incidents logged by camera operators were initiated by the operators themselves.  74% of incidents involved CCTV assisting police – where police already knew</a:t>
            </a:r>
            <a:endParaRPr lang="en-AU" sz="2300" dirty="0" smtClean="0">
              <a:latin typeface="Calibri" pitchFamily="34" charset="0"/>
            </a:endParaRPr>
          </a:p>
          <a:p>
            <a:pPr marL="274320" indent="-274320" fontAlgn="auto">
              <a:spcAft>
                <a:spcPts val="0"/>
              </a:spcAft>
              <a:buFont typeface="Wingdings 2"/>
              <a:buChar char=""/>
              <a:defRPr/>
            </a:pPr>
            <a:r>
              <a:rPr lang="en-AU" sz="2300" b="1" dirty="0" smtClean="0">
                <a:latin typeface="Calibri" pitchFamily="34" charset="0"/>
              </a:rPr>
              <a:t>What could be improved?</a:t>
            </a:r>
            <a:r>
              <a:rPr lang="en-AU" sz="2300" dirty="0" smtClean="0">
                <a:latin typeface="Calibri" pitchFamily="34" charset="0"/>
              </a:rPr>
              <a:t/>
            </a:r>
            <a:br>
              <a:rPr lang="en-AU" sz="2300" dirty="0" smtClean="0">
                <a:latin typeface="Calibri" pitchFamily="34" charset="0"/>
              </a:rPr>
            </a:br>
            <a:r>
              <a:rPr lang="en-AU" sz="2300" i="1" dirty="0" smtClean="0">
                <a:latin typeface="Calibri" pitchFamily="34" charset="0"/>
              </a:rPr>
              <a:t>Improved training for CCTV operators about how to look for and record vision to assist in locating real time incidents, tracking movement of offenders, and noting identifying features of potential witnesses.</a:t>
            </a:r>
            <a:br>
              <a:rPr lang="en-AU" sz="2300" i="1" dirty="0" smtClean="0">
                <a:latin typeface="Calibri" pitchFamily="34" charset="0"/>
              </a:rPr>
            </a:br>
            <a:r>
              <a:rPr lang="en-AU" sz="2300" i="1" dirty="0" smtClean="0">
                <a:latin typeface="Calibri" pitchFamily="34" charset="0"/>
              </a:rPr>
              <a:t>Introduction of intelligence led auto equipment</a:t>
            </a:r>
            <a:endParaRPr lang="en-AU" sz="2300" dirty="0" smtClean="0">
              <a:latin typeface="Calibri" pitchFamily="34" charset="0"/>
            </a:endParaRPr>
          </a:p>
          <a:p>
            <a:pPr marL="274320" indent="-274320" fontAlgn="auto">
              <a:spcAft>
                <a:spcPts val="0"/>
              </a:spcAft>
              <a:buFont typeface="Wingdings 2"/>
              <a:buChar char=""/>
              <a:defRPr/>
            </a:pPr>
            <a:endParaRPr lang="en-AU"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lstStyle/>
          <a:p>
            <a:pPr fontAlgn="auto">
              <a:spcAft>
                <a:spcPts val="0"/>
              </a:spcAft>
              <a:defRPr/>
            </a:pPr>
            <a:r>
              <a:rPr lang="en-AU" dirty="0" smtClean="0">
                <a:latin typeface="Calibri" pitchFamily="34" charset="0"/>
              </a:rPr>
              <a:t>The </a:t>
            </a:r>
            <a:r>
              <a:rPr lang="en-AU" u="sng" dirty="0" smtClean="0">
                <a:latin typeface="Calibri" pitchFamily="34" charset="0"/>
              </a:rPr>
              <a:t>response</a:t>
            </a:r>
            <a:r>
              <a:rPr lang="en-AU" dirty="0" smtClean="0">
                <a:latin typeface="Calibri" pitchFamily="34" charset="0"/>
              </a:rPr>
              <a:t> mechanism</a:t>
            </a:r>
            <a:endParaRPr lang="en-AU" dirty="0">
              <a:latin typeface="Calibri" pitchFamily="34" charset="0"/>
            </a:endParaRPr>
          </a:p>
        </p:txBody>
      </p:sp>
      <p:sp>
        <p:nvSpPr>
          <p:cNvPr id="3" name="Content Placeholder 2"/>
          <p:cNvSpPr>
            <a:spLocks noGrp="1"/>
          </p:cNvSpPr>
          <p:nvPr>
            <p:ph sz="quarter" idx="1"/>
          </p:nvPr>
        </p:nvSpPr>
        <p:spPr>
          <a:xfrm>
            <a:off x="285750" y="1214438"/>
            <a:ext cx="7643813" cy="5241925"/>
          </a:xfrm>
        </p:spPr>
        <p:txBody>
          <a:bodyPr>
            <a:normAutofit fontScale="92500" lnSpcReduction="10000"/>
          </a:bodyPr>
          <a:lstStyle/>
          <a:p>
            <a:pPr marL="274320" indent="-274320" fontAlgn="auto">
              <a:spcAft>
                <a:spcPts val="0"/>
              </a:spcAft>
              <a:buFont typeface="Wingdings 2"/>
              <a:buChar char=""/>
              <a:defRPr/>
            </a:pPr>
            <a:r>
              <a:rPr lang="en-AU" dirty="0" smtClean="0">
                <a:latin typeface="Calibri" pitchFamily="34" charset="0"/>
              </a:rPr>
              <a:t>Context</a:t>
            </a:r>
            <a:br>
              <a:rPr lang="en-AU" dirty="0" smtClean="0">
                <a:latin typeface="Calibri" pitchFamily="34" charset="0"/>
              </a:rPr>
            </a:br>
            <a:r>
              <a:rPr lang="en-AU" sz="1900" i="1" dirty="0" smtClean="0">
                <a:latin typeface="Calibri" pitchFamily="34" charset="0"/>
              </a:rPr>
              <a:t>Incidents are not being seen by emergency services and general public slow to respond.  </a:t>
            </a:r>
            <a:endParaRPr lang="en-AU" sz="19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Mechanism</a:t>
            </a:r>
            <a:br>
              <a:rPr lang="en-AU" dirty="0" smtClean="0">
                <a:latin typeface="Calibri" pitchFamily="34" charset="0"/>
              </a:rPr>
            </a:br>
            <a:r>
              <a:rPr lang="en-AU" sz="2000" dirty="0" smtClean="0">
                <a:latin typeface="Calibri" pitchFamily="34" charset="0"/>
              </a:rPr>
              <a:t> </a:t>
            </a:r>
            <a:r>
              <a:rPr lang="en-AU" sz="2000" i="1" dirty="0" smtClean="0">
                <a:latin typeface="Calibri" pitchFamily="34" charset="0"/>
              </a:rPr>
              <a:t>By observing CCTV, the operators can effectively assist the police and emergency services to be deployed to areas where incidents are occurring, or where attention is required. TIMELINESS  is the key.</a:t>
            </a:r>
            <a:endParaRPr lang="en-AU" sz="1900" i="1"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Outcome</a:t>
            </a:r>
            <a:br>
              <a:rPr lang="en-AU" dirty="0" smtClean="0">
                <a:latin typeface="Calibri" pitchFamily="34" charset="0"/>
              </a:rPr>
            </a:br>
            <a:r>
              <a:rPr lang="en-AU" sz="1900" i="1" dirty="0" smtClean="0">
                <a:latin typeface="Calibri" pitchFamily="34" charset="0"/>
              </a:rPr>
              <a:t>Police and emergency services can assist as required in a timely manner</a:t>
            </a:r>
            <a:endParaRPr lang="en-AU" sz="19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How did people think the theory worked? </a:t>
            </a:r>
            <a:br>
              <a:rPr lang="en-AU" dirty="0" smtClean="0">
                <a:latin typeface="Calibri" pitchFamily="34" charset="0"/>
              </a:rPr>
            </a:br>
            <a:r>
              <a:rPr lang="en-AU" sz="1900" i="1" dirty="0" smtClean="0">
                <a:latin typeface="Calibri" pitchFamily="34" charset="0"/>
              </a:rPr>
              <a:t>76%  respondents agreed that this is how the CCTV system would operate</a:t>
            </a:r>
            <a:endParaRPr lang="en-AU" sz="19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What happened in practice?</a:t>
            </a:r>
            <a:br>
              <a:rPr lang="en-AU" dirty="0" smtClean="0">
                <a:latin typeface="Calibri" pitchFamily="34" charset="0"/>
              </a:rPr>
            </a:br>
            <a:r>
              <a:rPr lang="en-AU" sz="1900" i="1" dirty="0" smtClean="0">
                <a:latin typeface="Calibri" pitchFamily="34" charset="0"/>
              </a:rPr>
              <a:t>Only 6% of recorded incidents were initiated by the CCTV operators themselves. 94% were police initiated; called in by public, other emergency services or security</a:t>
            </a:r>
            <a:endParaRPr lang="en-AU" sz="19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What could be improved?</a:t>
            </a:r>
            <a:br>
              <a:rPr lang="en-AU" dirty="0" smtClean="0">
                <a:latin typeface="Calibri" pitchFamily="34" charset="0"/>
              </a:rPr>
            </a:br>
            <a:r>
              <a:rPr lang="en-AU" sz="1900" i="1" dirty="0" smtClean="0">
                <a:latin typeface="Calibri" pitchFamily="34" charset="0"/>
              </a:rPr>
              <a:t>Improved training for CCTV operators about how to locate potential incidents</a:t>
            </a:r>
            <a:endParaRPr lang="en-AU" sz="1900" dirty="0" smtClean="0">
              <a:latin typeface="Calibri" pitchFamily="34" charset="0"/>
            </a:endParaRPr>
          </a:p>
          <a:p>
            <a:pPr marL="274320" indent="-274320" fontAlgn="auto">
              <a:spcAft>
                <a:spcPts val="0"/>
              </a:spcAft>
              <a:buFont typeface="Wingdings 2"/>
              <a:buChar char=""/>
              <a:defRPr/>
            </a:pPr>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lstStyle/>
          <a:p>
            <a:pPr fontAlgn="auto">
              <a:spcAft>
                <a:spcPts val="0"/>
              </a:spcAft>
              <a:defRPr/>
            </a:pPr>
            <a:r>
              <a:rPr lang="en-AU" dirty="0" smtClean="0">
                <a:latin typeface="Calibri" pitchFamily="34" charset="0"/>
              </a:rPr>
              <a:t>The </a:t>
            </a:r>
            <a:r>
              <a:rPr lang="en-AU" u="sng" dirty="0" smtClean="0">
                <a:latin typeface="Calibri" pitchFamily="34" charset="0"/>
              </a:rPr>
              <a:t>Investigative</a:t>
            </a:r>
            <a:r>
              <a:rPr lang="en-AU" dirty="0" smtClean="0">
                <a:latin typeface="Calibri" pitchFamily="34" charset="0"/>
              </a:rPr>
              <a:t> mechanism</a:t>
            </a:r>
            <a:endParaRPr lang="en-AU" dirty="0">
              <a:latin typeface="Calibri" pitchFamily="34" charset="0"/>
            </a:endParaRPr>
          </a:p>
        </p:txBody>
      </p:sp>
      <p:sp>
        <p:nvSpPr>
          <p:cNvPr id="3" name="Content Placeholder 2"/>
          <p:cNvSpPr>
            <a:spLocks noGrp="1"/>
          </p:cNvSpPr>
          <p:nvPr>
            <p:ph sz="quarter" idx="1"/>
          </p:nvPr>
        </p:nvSpPr>
        <p:spPr>
          <a:xfrm>
            <a:off x="285750" y="1285875"/>
            <a:ext cx="7500938" cy="5170488"/>
          </a:xfrm>
        </p:spPr>
        <p:txBody>
          <a:bodyPr>
            <a:normAutofit fontScale="70000" lnSpcReduction="20000"/>
          </a:bodyPr>
          <a:lstStyle/>
          <a:p>
            <a:pPr marL="274320" indent="-274320" fontAlgn="auto">
              <a:spcAft>
                <a:spcPts val="0"/>
              </a:spcAft>
              <a:buFont typeface="Wingdings 2"/>
              <a:buChar char=""/>
              <a:defRPr/>
            </a:pPr>
            <a:r>
              <a:rPr lang="en-AU" b="1" dirty="0" smtClean="0">
                <a:latin typeface="Calibri" pitchFamily="34" charset="0"/>
              </a:rPr>
              <a:t>Context</a:t>
            </a:r>
            <a:r>
              <a:rPr lang="en-AU" dirty="0" smtClean="0">
                <a:latin typeface="Calibri" pitchFamily="34" charset="0"/>
              </a:rPr>
              <a:t/>
            </a:r>
            <a:br>
              <a:rPr lang="en-AU" dirty="0" smtClean="0">
                <a:latin typeface="Calibri" pitchFamily="34" charset="0"/>
              </a:rPr>
            </a:br>
            <a:r>
              <a:rPr lang="en-AU" i="1" dirty="0" smtClean="0">
                <a:latin typeface="Calibri" pitchFamily="34" charset="0"/>
              </a:rPr>
              <a:t>Prosecution of offenders is rarely sought because of a lack of clear evidence</a:t>
            </a:r>
            <a:endParaRPr lang="en-AU" dirty="0" smtClean="0">
              <a:latin typeface="Calibri" pitchFamily="34" charset="0"/>
            </a:endParaRPr>
          </a:p>
          <a:p>
            <a:pPr marL="274320" indent="-274320" fontAlgn="auto">
              <a:spcAft>
                <a:spcPts val="0"/>
              </a:spcAft>
              <a:buFont typeface="Wingdings 2"/>
              <a:buChar char=""/>
              <a:defRPr/>
            </a:pPr>
            <a:r>
              <a:rPr lang="en-AU" b="1" dirty="0" smtClean="0">
                <a:latin typeface="Calibri" pitchFamily="34" charset="0"/>
              </a:rPr>
              <a:t>Mechanism</a:t>
            </a:r>
            <a:r>
              <a:rPr lang="en-AU" dirty="0" smtClean="0">
                <a:latin typeface="Calibri" pitchFamily="34" charset="0"/>
              </a:rPr>
              <a:t/>
            </a:r>
            <a:br>
              <a:rPr lang="en-AU" dirty="0" smtClean="0">
                <a:latin typeface="Calibri" pitchFamily="34" charset="0"/>
              </a:rPr>
            </a:br>
            <a:r>
              <a:rPr lang="en-AU" i="1" dirty="0" smtClean="0">
                <a:latin typeface="Calibri" pitchFamily="34" charset="0"/>
              </a:rPr>
              <a:t>Resource =  clear vision of offences; reasoning = legal system more confident about prosecuting….high success rate in prosecution deters offenders   </a:t>
            </a:r>
          </a:p>
          <a:p>
            <a:pPr marL="274320" indent="-274320" fontAlgn="auto">
              <a:spcAft>
                <a:spcPts val="0"/>
              </a:spcAft>
              <a:buFont typeface="Wingdings 2"/>
              <a:buChar char=""/>
              <a:defRPr/>
            </a:pPr>
            <a:r>
              <a:rPr lang="en-AU" b="1" dirty="0" smtClean="0">
                <a:latin typeface="Calibri" pitchFamily="34" charset="0"/>
              </a:rPr>
              <a:t>Outcome</a:t>
            </a:r>
            <a:r>
              <a:rPr lang="en-AU" dirty="0" smtClean="0">
                <a:latin typeface="Calibri" pitchFamily="34" charset="0"/>
              </a:rPr>
              <a:t/>
            </a:r>
            <a:br>
              <a:rPr lang="en-AU" dirty="0" smtClean="0">
                <a:latin typeface="Calibri" pitchFamily="34" charset="0"/>
              </a:rPr>
            </a:br>
            <a:r>
              <a:rPr lang="en-AU" i="1" dirty="0" smtClean="0">
                <a:latin typeface="Calibri" pitchFamily="34" charset="0"/>
              </a:rPr>
              <a:t>CCTV evidence allows more successful convictions and, therefore, reduces the number of active offenders and acts as a deterrent to others</a:t>
            </a:r>
          </a:p>
          <a:p>
            <a:pPr marL="274320" indent="-274320" fontAlgn="auto">
              <a:spcAft>
                <a:spcPts val="0"/>
              </a:spcAft>
              <a:buFont typeface="Wingdings 2"/>
              <a:buChar char=""/>
              <a:defRPr/>
            </a:pPr>
            <a:r>
              <a:rPr lang="en-AU" b="1" dirty="0" smtClean="0">
                <a:latin typeface="Calibri" pitchFamily="34" charset="0"/>
              </a:rPr>
              <a:t>How did people think the theory worked</a:t>
            </a:r>
            <a:r>
              <a:rPr lang="en-AU" dirty="0" smtClean="0">
                <a:latin typeface="Calibri" pitchFamily="34" charset="0"/>
              </a:rPr>
              <a:t>? </a:t>
            </a:r>
            <a:br>
              <a:rPr lang="en-AU" dirty="0" smtClean="0">
                <a:latin typeface="Calibri" pitchFamily="34" charset="0"/>
              </a:rPr>
            </a:br>
            <a:r>
              <a:rPr lang="en-AU" i="1" dirty="0" smtClean="0">
                <a:latin typeface="Calibri" pitchFamily="34" charset="0"/>
              </a:rPr>
              <a:t>98% of respondents agreed that this is how the CCTV system would operate</a:t>
            </a:r>
            <a:endParaRPr lang="en-AU" dirty="0" smtClean="0">
              <a:latin typeface="Calibri" pitchFamily="34" charset="0"/>
            </a:endParaRPr>
          </a:p>
          <a:p>
            <a:pPr marL="274320" indent="-274320" fontAlgn="auto">
              <a:spcAft>
                <a:spcPts val="0"/>
              </a:spcAft>
              <a:buFont typeface="Wingdings 2"/>
              <a:buChar char=""/>
              <a:defRPr/>
            </a:pPr>
            <a:r>
              <a:rPr lang="en-AU" b="1" dirty="0" smtClean="0">
                <a:latin typeface="Calibri" pitchFamily="34" charset="0"/>
              </a:rPr>
              <a:t>What happened in practice?</a:t>
            </a:r>
            <a:r>
              <a:rPr lang="en-AU" dirty="0" smtClean="0">
                <a:latin typeface="Calibri" pitchFamily="34" charset="0"/>
              </a:rPr>
              <a:t/>
            </a:r>
            <a:br>
              <a:rPr lang="en-AU" dirty="0" smtClean="0">
                <a:latin typeface="Calibri" pitchFamily="34" charset="0"/>
              </a:rPr>
            </a:br>
            <a:r>
              <a:rPr lang="en-AU" i="1" dirty="0" smtClean="0">
                <a:latin typeface="Calibri" pitchFamily="34" charset="0"/>
              </a:rPr>
              <a:t>90% of police who had used CCTV vision found it useful.  Only 6% said the vision had secured a successful prosecution; further 6% pending; 17% said vision helped identify offenders. 26% clearer understanding of incident under investigation; 23% vision helped corroborate evidence.  89% said vision was only ‘slightly clear’ or worse – severe impact on ability to do facial recognition</a:t>
            </a:r>
          </a:p>
          <a:p>
            <a:pPr marL="274320" indent="-274320" fontAlgn="auto">
              <a:spcAft>
                <a:spcPts val="0"/>
              </a:spcAft>
              <a:buFont typeface="Wingdings 2"/>
              <a:buChar char=""/>
              <a:defRPr/>
            </a:pPr>
            <a:r>
              <a:rPr lang="en-AU" b="1" dirty="0" smtClean="0">
                <a:latin typeface="Calibri" pitchFamily="34" charset="0"/>
              </a:rPr>
              <a:t>What could be improved?</a:t>
            </a:r>
            <a:r>
              <a:rPr lang="en-AU" dirty="0" smtClean="0">
                <a:latin typeface="Calibri" pitchFamily="34" charset="0"/>
              </a:rPr>
              <a:t/>
            </a:r>
            <a:br>
              <a:rPr lang="en-AU" dirty="0" smtClean="0">
                <a:latin typeface="Calibri" pitchFamily="34" charset="0"/>
              </a:rPr>
            </a:br>
            <a:r>
              <a:rPr lang="en-AU" i="1" dirty="0" smtClean="0">
                <a:latin typeface="Calibri" pitchFamily="34" charset="0"/>
              </a:rPr>
              <a:t>CCTV burnt vision quality (enhanced frames per second); operator training in detection and evidence gathering techniques</a:t>
            </a:r>
          </a:p>
          <a:p>
            <a:pPr marL="274320" indent="-274320" fontAlgn="auto">
              <a:spcAft>
                <a:spcPts val="0"/>
              </a:spcAft>
              <a:buFont typeface="Wingdings 2"/>
              <a:buNone/>
              <a:defRPr/>
            </a:pPr>
            <a:endParaRPr lang="en-AU" sz="1900" i="1" dirty="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51506"/>
          </a:xfrm>
        </p:spPr>
        <p:txBody>
          <a:bodyPr/>
          <a:lstStyle/>
          <a:p>
            <a:pPr fontAlgn="auto">
              <a:spcAft>
                <a:spcPts val="0"/>
              </a:spcAft>
              <a:defRPr/>
            </a:pPr>
            <a:r>
              <a:rPr lang="en-AU" dirty="0" smtClean="0">
                <a:latin typeface="Calibri" pitchFamily="34" charset="0"/>
              </a:rPr>
              <a:t>The </a:t>
            </a:r>
            <a:r>
              <a:rPr lang="en-AU" u="sng" dirty="0" smtClean="0">
                <a:latin typeface="Calibri" pitchFamily="34" charset="0"/>
              </a:rPr>
              <a:t>reassurance</a:t>
            </a:r>
            <a:r>
              <a:rPr lang="en-AU" dirty="0" smtClean="0">
                <a:latin typeface="Calibri" pitchFamily="34" charset="0"/>
              </a:rPr>
              <a:t> mechanism</a:t>
            </a:r>
            <a:endParaRPr lang="en-AU" dirty="0">
              <a:latin typeface="Calibri" pitchFamily="34" charset="0"/>
            </a:endParaRPr>
          </a:p>
        </p:txBody>
      </p:sp>
      <p:sp>
        <p:nvSpPr>
          <p:cNvPr id="3" name="Content Placeholder 2"/>
          <p:cNvSpPr>
            <a:spLocks noGrp="1"/>
          </p:cNvSpPr>
          <p:nvPr>
            <p:ph sz="quarter" idx="1"/>
          </p:nvPr>
        </p:nvSpPr>
        <p:spPr>
          <a:xfrm>
            <a:off x="457200" y="1357313"/>
            <a:ext cx="7239000" cy="5099050"/>
          </a:xfrm>
        </p:spPr>
        <p:txBody>
          <a:bodyPr>
            <a:normAutofit fontScale="92500" lnSpcReduction="10000"/>
          </a:bodyPr>
          <a:lstStyle/>
          <a:p>
            <a:pPr marL="274320" indent="-274320" fontAlgn="auto">
              <a:spcAft>
                <a:spcPts val="0"/>
              </a:spcAft>
              <a:buFont typeface="Wingdings 2"/>
              <a:buChar char=""/>
              <a:defRPr/>
            </a:pPr>
            <a:r>
              <a:rPr lang="en-AU" dirty="0" smtClean="0">
                <a:latin typeface="Calibri" pitchFamily="34" charset="0"/>
              </a:rPr>
              <a:t>Context</a:t>
            </a:r>
            <a:br>
              <a:rPr lang="en-AU" dirty="0" smtClean="0">
                <a:latin typeface="Calibri" pitchFamily="34" charset="0"/>
              </a:rPr>
            </a:br>
            <a:r>
              <a:rPr lang="en-AU" sz="1800" i="1" dirty="0" smtClean="0">
                <a:latin typeface="Calibri" pitchFamily="34" charset="0"/>
              </a:rPr>
              <a:t>People need to have felt concern about their safety and confidence levels before the cameras were installed</a:t>
            </a:r>
            <a:endParaRPr lang="en-AU"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Mechanism</a:t>
            </a:r>
            <a:br>
              <a:rPr lang="en-AU" dirty="0" smtClean="0">
                <a:latin typeface="Calibri" pitchFamily="34" charset="0"/>
              </a:rPr>
            </a:br>
            <a:r>
              <a:rPr lang="en-AU" sz="1800" i="1" dirty="0" smtClean="0">
                <a:latin typeface="Calibri" pitchFamily="34" charset="0"/>
              </a:rPr>
              <a:t>resource = visible CCTV cameras; reasoning = boosts confidence of users of space which increases numbers of users  </a:t>
            </a:r>
            <a:endParaRPr lang="en-AU" sz="1800"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Outcome</a:t>
            </a:r>
            <a:br>
              <a:rPr lang="en-AU" dirty="0" smtClean="0">
                <a:latin typeface="Calibri" pitchFamily="34" charset="0"/>
              </a:rPr>
            </a:br>
            <a:r>
              <a:rPr lang="en-AU" sz="1800" i="1" dirty="0" smtClean="0">
                <a:latin typeface="Calibri" pitchFamily="34" charset="0"/>
              </a:rPr>
              <a:t>CCTV increase numbers of people using city – improves natural surveillance – deters potential offenders</a:t>
            </a:r>
            <a:endParaRPr lang="en-AU"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How did people think the theory worked? </a:t>
            </a:r>
            <a:br>
              <a:rPr lang="en-AU" dirty="0" smtClean="0">
                <a:latin typeface="Calibri" pitchFamily="34" charset="0"/>
              </a:rPr>
            </a:br>
            <a:r>
              <a:rPr lang="en-AU" sz="1800" i="1" dirty="0" smtClean="0">
                <a:latin typeface="Calibri" pitchFamily="34" charset="0"/>
              </a:rPr>
              <a:t>71% respondents said the cameras would improve their confidence and use of city</a:t>
            </a:r>
            <a:endParaRPr lang="en-AU"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What happened in practice?</a:t>
            </a:r>
            <a:br>
              <a:rPr lang="en-AU" dirty="0" smtClean="0">
                <a:latin typeface="Calibri" pitchFamily="34" charset="0"/>
              </a:rPr>
            </a:br>
            <a:r>
              <a:rPr lang="en-AU" sz="1800" i="1" dirty="0" smtClean="0">
                <a:latin typeface="Calibri" pitchFamily="34" charset="0"/>
              </a:rPr>
              <a:t>Only 30% of respondents were aware there were cameras; so for many the reassurance mechanism wasn’t fired</a:t>
            </a:r>
            <a:endParaRPr lang="en-AU"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What could be improved?</a:t>
            </a:r>
            <a:br>
              <a:rPr lang="en-AU" dirty="0" smtClean="0">
                <a:latin typeface="Calibri" pitchFamily="34" charset="0"/>
              </a:rPr>
            </a:br>
            <a:r>
              <a:rPr lang="en-AU" sz="1800" i="1" dirty="0" smtClean="0">
                <a:latin typeface="Calibri" pitchFamily="34" charset="0"/>
              </a:rPr>
              <a:t>Improved marketing and signage of CCTV; higher profile of CCTV/prosecution cases</a:t>
            </a:r>
            <a:endParaRPr lang="en-AU" dirty="0" smtClean="0">
              <a:latin typeface="Calibri" pitchFamily="34" charset="0"/>
            </a:endParaRPr>
          </a:p>
          <a:p>
            <a:pPr marL="274320" indent="-274320" fontAlgn="auto">
              <a:spcAft>
                <a:spcPts val="0"/>
              </a:spcAft>
              <a:buFont typeface="Wingdings 2"/>
              <a:buChar char=""/>
              <a:defRPr/>
            </a:pPr>
            <a:endParaRPr lang="en-A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lang="en-AU" dirty="0" smtClean="0">
                <a:latin typeface="Calibri" pitchFamily="34" charset="0"/>
              </a:rPr>
              <a:t>Acknowledgements</a:t>
            </a:r>
            <a:r>
              <a:rPr lang="en-AU" dirty="0" smtClean="0"/>
              <a:t> </a:t>
            </a:r>
            <a:endParaRPr lang="en-AU" dirty="0"/>
          </a:p>
        </p:txBody>
      </p:sp>
      <p:sp>
        <p:nvSpPr>
          <p:cNvPr id="15362" name="Content Placeholder 4"/>
          <p:cNvSpPr>
            <a:spLocks noGrp="1"/>
          </p:cNvSpPr>
          <p:nvPr>
            <p:ph sz="quarter" idx="1"/>
          </p:nvPr>
        </p:nvSpPr>
        <p:spPr/>
        <p:txBody>
          <a:bodyPr/>
          <a:lstStyle/>
          <a:p>
            <a:r>
              <a:rPr lang="en-AU" dirty="0" smtClean="0">
                <a:latin typeface="Calibri" pitchFamily="34" charset="0"/>
              </a:rPr>
              <a:t>CCTV</a:t>
            </a:r>
            <a:r>
              <a:rPr lang="en-AU" dirty="0" smtClean="0"/>
              <a:t> </a:t>
            </a:r>
            <a:r>
              <a:rPr lang="en-AU" dirty="0" smtClean="0">
                <a:latin typeface="Calibri" pitchFamily="34" charset="0"/>
              </a:rPr>
              <a:t>Evaluation</a:t>
            </a:r>
            <a:r>
              <a:rPr lang="en-AU" dirty="0" smtClean="0"/>
              <a:t/>
            </a:r>
            <a:br>
              <a:rPr lang="en-AU" dirty="0" smtClean="0"/>
            </a:br>
            <a:endParaRPr lang="en-AU" dirty="0" smtClean="0"/>
          </a:p>
          <a:p>
            <a:pPr lvl="1"/>
            <a:r>
              <a:rPr lang="en-AU" dirty="0" smtClean="0">
                <a:latin typeface="Calibri" pitchFamily="34" charset="0"/>
              </a:rPr>
              <a:t>South Australia and Victoria Police</a:t>
            </a:r>
            <a:br>
              <a:rPr lang="en-AU" dirty="0" smtClean="0">
                <a:latin typeface="Calibri" pitchFamily="34" charset="0"/>
              </a:rPr>
            </a:br>
            <a:endParaRPr lang="en-AU" dirty="0" smtClean="0">
              <a:latin typeface="Calibri" pitchFamily="34" charset="0"/>
            </a:endParaRPr>
          </a:p>
          <a:p>
            <a:pPr lvl="1"/>
            <a:r>
              <a:rPr lang="en-AU" dirty="0" smtClean="0">
                <a:latin typeface="Calibri" pitchFamily="34" charset="0"/>
              </a:rPr>
              <a:t>Adelaide City Council </a:t>
            </a:r>
            <a:br>
              <a:rPr lang="en-AU" dirty="0" smtClean="0">
                <a:latin typeface="Calibri" pitchFamily="34" charset="0"/>
              </a:rPr>
            </a:br>
            <a:endParaRPr lang="en-AU" dirty="0" smtClean="0">
              <a:latin typeface="Calibri" pitchFamily="34" charset="0"/>
            </a:endParaRPr>
          </a:p>
          <a:p>
            <a:pPr lvl="1"/>
            <a:r>
              <a:rPr lang="en-AU" dirty="0" smtClean="0">
                <a:latin typeface="Calibri" pitchFamily="34" charset="0"/>
              </a:rPr>
              <a:t>Mildura Rural City Council</a:t>
            </a:r>
            <a:br>
              <a:rPr lang="en-AU" dirty="0" smtClean="0">
                <a:latin typeface="Calibri" pitchFamily="34" charset="0"/>
              </a:rPr>
            </a:br>
            <a:endParaRPr lang="en-AU" dirty="0" smtClean="0">
              <a:latin typeface="Calibri" pitchFamily="34" charset="0"/>
            </a:endParaRPr>
          </a:p>
          <a:p>
            <a:pPr lvl="1"/>
            <a:r>
              <a:rPr lang="en-AU" dirty="0" smtClean="0">
                <a:latin typeface="Calibri" pitchFamily="34" charset="0"/>
              </a:rPr>
              <a:t>Australian Institute of Criminology – DUMA Programme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n-AU" dirty="0" smtClean="0">
                <a:latin typeface="Calibri" pitchFamily="34" charset="0"/>
              </a:rPr>
              <a:t>Activation of mechanisms</a:t>
            </a:r>
            <a:endParaRPr lang="en-AU" dirty="0">
              <a:latin typeface="Calibri" pitchFamily="34" charset="0"/>
            </a:endParaRPr>
          </a:p>
        </p:txBody>
      </p:sp>
      <p:graphicFrame>
        <p:nvGraphicFramePr>
          <p:cNvPr id="4" name="Content Placeholder 3"/>
          <p:cNvGraphicFramePr>
            <a:graphicFrameLocks noGrp="1"/>
          </p:cNvGraphicFramePr>
          <p:nvPr>
            <p:ph sz="quarter" idx="1"/>
          </p:nvPr>
        </p:nvGraphicFramePr>
        <p:xfrm>
          <a:off x="428625" y="2143125"/>
          <a:ext cx="7239000" cy="2595880"/>
        </p:xfrm>
        <a:graphic>
          <a:graphicData uri="http://schemas.openxmlformats.org/drawingml/2006/table">
            <a:tbl>
              <a:tblPr firstRow="1" bandRow="1">
                <a:tableStyleId>{5C22544A-7EE6-4342-B048-85BDC9FD1C3A}</a:tableStyleId>
              </a:tblPr>
              <a:tblGrid>
                <a:gridCol w="928694"/>
                <a:gridCol w="3013715"/>
                <a:gridCol w="3296591"/>
              </a:tblGrid>
              <a:tr h="370840">
                <a:tc>
                  <a:txBody>
                    <a:bodyPr/>
                    <a:lstStyle/>
                    <a:p>
                      <a:r>
                        <a:rPr lang="en-AU" dirty="0" smtClean="0">
                          <a:latin typeface="Calibri" pitchFamily="34" charset="0"/>
                        </a:rPr>
                        <a:t>Ranked</a:t>
                      </a:r>
                      <a:endParaRPr lang="en-AU" dirty="0">
                        <a:latin typeface="Calibri" pitchFamily="34" charset="0"/>
                      </a:endParaRPr>
                    </a:p>
                  </a:txBody>
                  <a:tcPr/>
                </a:tc>
                <a:tc>
                  <a:txBody>
                    <a:bodyPr/>
                    <a:lstStyle/>
                    <a:p>
                      <a:r>
                        <a:rPr lang="en-AU" dirty="0" smtClean="0">
                          <a:latin typeface="Calibri" pitchFamily="34" charset="0"/>
                        </a:rPr>
                        <a:t>Mechanism</a:t>
                      </a:r>
                      <a:r>
                        <a:rPr lang="en-AU" baseline="0" dirty="0" smtClean="0">
                          <a:latin typeface="Calibri" pitchFamily="34" charset="0"/>
                        </a:rPr>
                        <a:t> in </a:t>
                      </a:r>
                      <a:r>
                        <a:rPr lang="en-AU" dirty="0" smtClean="0">
                          <a:latin typeface="Calibri" pitchFamily="34" charset="0"/>
                        </a:rPr>
                        <a:t>Theory</a:t>
                      </a:r>
                      <a:r>
                        <a:rPr lang="en-AU" baseline="0" dirty="0" smtClean="0">
                          <a:latin typeface="Calibri" pitchFamily="34" charset="0"/>
                        </a:rPr>
                        <a:t> </a:t>
                      </a:r>
                      <a:endParaRPr lang="en-AU" dirty="0">
                        <a:latin typeface="Calibri" pitchFamily="34" charset="0"/>
                      </a:endParaRPr>
                    </a:p>
                  </a:txBody>
                  <a:tcPr/>
                </a:tc>
                <a:tc>
                  <a:txBody>
                    <a:bodyPr/>
                    <a:lstStyle/>
                    <a:p>
                      <a:r>
                        <a:rPr lang="en-AU" dirty="0" smtClean="0">
                          <a:latin typeface="Calibri" pitchFamily="34" charset="0"/>
                        </a:rPr>
                        <a:t>Mechanism actually fired?</a:t>
                      </a:r>
                      <a:endParaRPr lang="en-AU" dirty="0">
                        <a:latin typeface="Calibri" pitchFamily="34" charset="0"/>
                      </a:endParaRPr>
                    </a:p>
                  </a:txBody>
                  <a:tcPr/>
                </a:tc>
              </a:tr>
              <a:tr h="370840">
                <a:tc>
                  <a:txBody>
                    <a:bodyPr/>
                    <a:lstStyle/>
                    <a:p>
                      <a:r>
                        <a:rPr lang="en-AU" dirty="0" smtClean="0">
                          <a:latin typeface="Calibri" pitchFamily="34" charset="0"/>
                        </a:rPr>
                        <a:t>1</a:t>
                      </a:r>
                      <a:endParaRPr lang="en-AU"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latin typeface="Calibri" pitchFamily="34" charset="0"/>
                        </a:rPr>
                        <a:t>Investigative</a:t>
                      </a:r>
                      <a:r>
                        <a:rPr lang="en-AU" baseline="0" dirty="0" smtClean="0">
                          <a:latin typeface="Calibri" pitchFamily="34" charset="0"/>
                        </a:rPr>
                        <a:t> mechanism</a:t>
                      </a:r>
                      <a:endParaRPr lang="en-AU"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latin typeface="Calibri" pitchFamily="34" charset="0"/>
                        </a:rPr>
                        <a:t>To an extent</a:t>
                      </a:r>
                      <a:endParaRPr lang="en-AU" dirty="0">
                        <a:latin typeface="Calibri" pitchFamily="34" charset="0"/>
                      </a:endParaRPr>
                    </a:p>
                  </a:txBody>
                  <a:tcPr/>
                </a:tc>
              </a:tr>
              <a:tr h="370840">
                <a:tc>
                  <a:txBody>
                    <a:bodyPr/>
                    <a:lstStyle/>
                    <a:p>
                      <a:r>
                        <a:rPr lang="en-AU" dirty="0" smtClean="0">
                          <a:latin typeface="Calibri" pitchFamily="34" charset="0"/>
                        </a:rPr>
                        <a:t>2</a:t>
                      </a:r>
                      <a:endParaRPr lang="en-AU" dirty="0">
                        <a:latin typeface="Calibri" pitchFamily="34" charset="0"/>
                      </a:endParaRPr>
                    </a:p>
                  </a:txBody>
                  <a:tcPr/>
                </a:tc>
                <a:tc>
                  <a:txBody>
                    <a:bodyPr/>
                    <a:lstStyle/>
                    <a:p>
                      <a:r>
                        <a:rPr lang="en-AU" dirty="0" smtClean="0">
                          <a:latin typeface="Calibri" pitchFamily="34" charset="0"/>
                        </a:rPr>
                        <a:t>Response</a:t>
                      </a:r>
                      <a:r>
                        <a:rPr lang="en-AU" baseline="0" dirty="0" smtClean="0">
                          <a:latin typeface="Calibri" pitchFamily="34" charset="0"/>
                        </a:rPr>
                        <a:t> mechanism</a:t>
                      </a:r>
                      <a:endParaRPr lang="en-AU" dirty="0">
                        <a:latin typeface="Calibri" pitchFamily="34" charset="0"/>
                      </a:endParaRPr>
                    </a:p>
                  </a:txBody>
                  <a:tcPr/>
                </a:tc>
                <a:tc>
                  <a:txBody>
                    <a:bodyPr/>
                    <a:lstStyle/>
                    <a:p>
                      <a:r>
                        <a:rPr lang="en-AU" dirty="0" smtClean="0">
                          <a:latin typeface="Calibri" pitchFamily="34" charset="0"/>
                        </a:rPr>
                        <a:t>To a small extent</a:t>
                      </a:r>
                      <a:endParaRPr lang="en-AU" dirty="0">
                        <a:latin typeface="Calibri" pitchFamily="34" charset="0"/>
                      </a:endParaRPr>
                    </a:p>
                  </a:txBody>
                  <a:tcPr/>
                </a:tc>
              </a:tr>
              <a:tr h="370840">
                <a:tc>
                  <a:txBody>
                    <a:bodyPr/>
                    <a:lstStyle/>
                    <a:p>
                      <a:r>
                        <a:rPr lang="en-AU" dirty="0" smtClean="0">
                          <a:latin typeface="Calibri" pitchFamily="34" charset="0"/>
                        </a:rPr>
                        <a:t>3</a:t>
                      </a:r>
                      <a:endParaRPr lang="en-AU" dirty="0">
                        <a:latin typeface="Calibri" pitchFamily="34" charset="0"/>
                      </a:endParaRPr>
                    </a:p>
                  </a:txBody>
                  <a:tcPr/>
                </a:tc>
                <a:tc>
                  <a:txBody>
                    <a:bodyPr/>
                    <a:lstStyle/>
                    <a:p>
                      <a:r>
                        <a:rPr lang="en-AU" dirty="0" smtClean="0">
                          <a:latin typeface="Calibri" pitchFamily="34" charset="0"/>
                        </a:rPr>
                        <a:t>Detection mechanism</a:t>
                      </a:r>
                      <a:endParaRPr lang="en-AU" dirty="0">
                        <a:latin typeface="Calibri" pitchFamily="34" charset="0"/>
                      </a:endParaRPr>
                    </a:p>
                  </a:txBody>
                  <a:tcPr/>
                </a:tc>
                <a:tc>
                  <a:txBody>
                    <a:bodyPr/>
                    <a:lstStyle/>
                    <a:p>
                      <a:r>
                        <a:rPr lang="en-AU" dirty="0" smtClean="0">
                          <a:latin typeface="Calibri" pitchFamily="34" charset="0"/>
                        </a:rPr>
                        <a:t>To a small extent</a:t>
                      </a:r>
                      <a:endParaRPr lang="en-AU" dirty="0">
                        <a:latin typeface="Calibri" pitchFamily="34" charset="0"/>
                      </a:endParaRPr>
                    </a:p>
                  </a:txBody>
                  <a:tcPr/>
                </a:tc>
              </a:tr>
              <a:tr h="370840">
                <a:tc>
                  <a:txBody>
                    <a:bodyPr/>
                    <a:lstStyle/>
                    <a:p>
                      <a:r>
                        <a:rPr lang="en-AU" dirty="0" smtClean="0">
                          <a:latin typeface="Calibri" pitchFamily="34" charset="0"/>
                        </a:rPr>
                        <a:t>4</a:t>
                      </a:r>
                      <a:endParaRPr lang="en-AU" dirty="0">
                        <a:latin typeface="Calibri" pitchFamily="34" charset="0"/>
                      </a:endParaRPr>
                    </a:p>
                  </a:txBody>
                  <a:tcPr/>
                </a:tc>
                <a:tc>
                  <a:txBody>
                    <a:bodyPr/>
                    <a:lstStyle/>
                    <a:p>
                      <a:r>
                        <a:rPr lang="en-AU" dirty="0" smtClean="0">
                          <a:latin typeface="Calibri" pitchFamily="34" charset="0"/>
                        </a:rPr>
                        <a:t>Reassurance mechanism</a:t>
                      </a:r>
                      <a:endParaRPr lang="en-AU" dirty="0">
                        <a:latin typeface="Calibri" pitchFamily="34" charset="0"/>
                      </a:endParaRPr>
                    </a:p>
                  </a:txBody>
                  <a:tcPr/>
                </a:tc>
                <a:tc>
                  <a:txBody>
                    <a:bodyPr/>
                    <a:lstStyle/>
                    <a:p>
                      <a:r>
                        <a:rPr lang="en-AU" dirty="0" smtClean="0">
                          <a:latin typeface="Calibri" pitchFamily="34" charset="0"/>
                        </a:rPr>
                        <a:t>To a reasonable extent</a:t>
                      </a:r>
                      <a:endParaRPr lang="en-AU" dirty="0">
                        <a:latin typeface="Calibri" pitchFamily="34" charset="0"/>
                      </a:endParaRPr>
                    </a:p>
                  </a:txBody>
                  <a:tcPr/>
                </a:tc>
              </a:tr>
              <a:tr h="370840">
                <a:tc>
                  <a:txBody>
                    <a:bodyPr/>
                    <a:lstStyle/>
                    <a:p>
                      <a:r>
                        <a:rPr lang="en-AU" dirty="0" smtClean="0">
                          <a:latin typeface="Calibri" pitchFamily="34" charset="0"/>
                        </a:rPr>
                        <a:t>5</a:t>
                      </a:r>
                      <a:endParaRPr lang="en-AU" dirty="0">
                        <a:latin typeface="Calibri" pitchFamily="34" charset="0"/>
                      </a:endParaRPr>
                    </a:p>
                  </a:txBody>
                  <a:tcPr/>
                </a:tc>
                <a:tc>
                  <a:txBody>
                    <a:bodyPr/>
                    <a:lstStyle/>
                    <a:p>
                      <a:r>
                        <a:rPr lang="en-AU" dirty="0" smtClean="0">
                          <a:latin typeface="Calibri" pitchFamily="34" charset="0"/>
                        </a:rPr>
                        <a:t>Deterrence mechanism</a:t>
                      </a:r>
                      <a:endParaRPr lang="en-AU" dirty="0">
                        <a:latin typeface="Calibri" pitchFamily="34" charset="0"/>
                      </a:endParaRPr>
                    </a:p>
                  </a:txBody>
                  <a:tcPr/>
                </a:tc>
                <a:tc>
                  <a:txBody>
                    <a:bodyPr/>
                    <a:lstStyle/>
                    <a:p>
                      <a:r>
                        <a:rPr lang="en-AU" dirty="0" smtClean="0">
                          <a:latin typeface="Calibri" pitchFamily="34" charset="0"/>
                        </a:rPr>
                        <a:t>Low*</a:t>
                      </a:r>
                      <a:endParaRPr lang="en-AU" dirty="0">
                        <a:latin typeface="Calibri" pitchFamily="34" charset="0"/>
                      </a:endParaRPr>
                    </a:p>
                  </a:txBody>
                  <a:tcPr/>
                </a:tc>
              </a:tr>
              <a:tr h="370840">
                <a:tc>
                  <a:txBody>
                    <a:bodyPr/>
                    <a:lstStyle/>
                    <a:p>
                      <a:endParaRPr lang="en-AU" dirty="0">
                        <a:latin typeface="Calibri" pitchFamily="34" charset="0"/>
                      </a:endParaRPr>
                    </a:p>
                  </a:txBody>
                  <a:tcPr/>
                </a:tc>
                <a:tc>
                  <a:txBody>
                    <a:bodyPr/>
                    <a:lstStyle/>
                    <a:p>
                      <a:endParaRPr lang="en-AU" dirty="0">
                        <a:latin typeface="Calibri" pitchFamily="34" charset="0"/>
                      </a:endParaRPr>
                    </a:p>
                  </a:txBody>
                  <a:tcPr/>
                </a:tc>
                <a:tc>
                  <a:txBody>
                    <a:bodyPr/>
                    <a:lstStyle/>
                    <a:p>
                      <a:endParaRPr lang="en-AU" dirty="0">
                        <a:latin typeface="Calibri" pitchFamily="34" charset="0"/>
                      </a:endParaRPr>
                    </a:p>
                  </a:txBody>
                  <a:tcPr/>
                </a:tc>
              </a:tr>
            </a:tbl>
          </a:graphicData>
        </a:graphic>
      </p:graphicFrame>
      <p:sp>
        <p:nvSpPr>
          <p:cNvPr id="39972" name="TextBox 4"/>
          <p:cNvSpPr txBox="1">
            <a:spLocks noChangeArrowheads="1"/>
          </p:cNvSpPr>
          <p:nvPr/>
        </p:nvSpPr>
        <p:spPr bwMode="auto">
          <a:xfrm>
            <a:off x="1285875" y="5072063"/>
            <a:ext cx="5357813" cy="923925"/>
          </a:xfrm>
          <a:prstGeom prst="rect">
            <a:avLst/>
          </a:prstGeom>
          <a:noFill/>
          <a:ln w="9525">
            <a:noFill/>
            <a:miter lim="800000"/>
            <a:headEnd/>
            <a:tailEnd/>
          </a:ln>
        </p:spPr>
        <p:txBody>
          <a:bodyPr>
            <a:spAutoFit/>
          </a:bodyPr>
          <a:lstStyle/>
          <a:p>
            <a:r>
              <a:rPr lang="en-AU" i="1" dirty="0">
                <a:latin typeface="Calibri" pitchFamily="34" charset="0"/>
              </a:rPr>
              <a:t>* Only 17.4% of police detainees said that the CCTV cameras had an impact on their decision to commit crime in the area (i.e. they decided not to do it.)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42048" cy="608630"/>
          </a:xfrm>
        </p:spPr>
        <p:txBody>
          <a:bodyPr/>
          <a:lstStyle/>
          <a:p>
            <a:pPr algn="ctr" fontAlgn="auto">
              <a:spcAft>
                <a:spcPts val="0"/>
              </a:spcAft>
              <a:defRPr/>
            </a:pPr>
            <a:r>
              <a:rPr lang="en-AU" dirty="0" smtClean="0">
                <a:latin typeface="Calibri" pitchFamily="34" charset="0"/>
              </a:rPr>
              <a:t>Comparison</a:t>
            </a:r>
            <a:endParaRPr lang="en-AU" dirty="0">
              <a:latin typeface="Calibri" pitchFamily="34" charset="0"/>
            </a:endParaRPr>
          </a:p>
        </p:txBody>
      </p:sp>
      <p:sp>
        <p:nvSpPr>
          <p:cNvPr id="5" name="Content Placeholder 4"/>
          <p:cNvSpPr>
            <a:spLocks noGrp="1"/>
          </p:cNvSpPr>
          <p:nvPr>
            <p:ph sz="quarter" idx="1"/>
          </p:nvPr>
        </p:nvSpPr>
        <p:spPr>
          <a:xfrm>
            <a:off x="500063" y="1000125"/>
            <a:ext cx="3521075" cy="4525963"/>
          </a:xfrm>
        </p:spPr>
        <p:txBody>
          <a:bodyPr>
            <a:normAutofit/>
          </a:bodyPr>
          <a:lstStyle/>
          <a:p>
            <a:pPr marL="274320" indent="-274320" fontAlgn="auto">
              <a:spcAft>
                <a:spcPts val="0"/>
              </a:spcAft>
              <a:buFont typeface="Wingdings 2"/>
              <a:buChar char=""/>
              <a:defRPr/>
            </a:pPr>
            <a:r>
              <a:rPr lang="en-AU" dirty="0" smtClean="0">
                <a:latin typeface="Calibri" pitchFamily="34" charset="0"/>
              </a:rPr>
              <a:t>General Public</a:t>
            </a:r>
          </a:p>
          <a:p>
            <a:pPr marL="521208" lvl="1" fontAlgn="auto">
              <a:spcAft>
                <a:spcPts val="0"/>
              </a:spcAft>
              <a:buClr>
                <a:schemeClr val="accent4"/>
              </a:buClr>
              <a:buFont typeface="Wingdings 2"/>
              <a:buChar char=""/>
              <a:defRPr/>
            </a:pPr>
            <a:r>
              <a:rPr lang="en-AU" dirty="0" smtClean="0">
                <a:solidFill>
                  <a:schemeClr val="tx1">
                    <a:tint val="85000"/>
                  </a:schemeClr>
                </a:solidFill>
                <a:latin typeface="Calibri" pitchFamily="34" charset="0"/>
              </a:rPr>
              <a:t>30% aware of CCTV cameras</a:t>
            </a:r>
            <a:br>
              <a:rPr lang="en-AU" dirty="0" smtClean="0">
                <a:solidFill>
                  <a:schemeClr val="tx1">
                    <a:tint val="85000"/>
                  </a:schemeClr>
                </a:solidFill>
                <a:latin typeface="Calibri" pitchFamily="34" charset="0"/>
              </a:rPr>
            </a:br>
            <a:endParaRPr lang="en-AU" dirty="0" smtClean="0">
              <a:solidFill>
                <a:schemeClr val="tx1">
                  <a:tint val="85000"/>
                </a:schemeClr>
              </a:solidFill>
              <a:latin typeface="Calibri" pitchFamily="34" charset="0"/>
            </a:endParaRPr>
          </a:p>
          <a:p>
            <a:pPr marL="521208" lvl="1" fontAlgn="auto">
              <a:spcAft>
                <a:spcPts val="0"/>
              </a:spcAft>
              <a:buClr>
                <a:schemeClr val="accent4"/>
              </a:buClr>
              <a:buFont typeface="Wingdings 2"/>
              <a:buChar char=""/>
              <a:defRPr/>
            </a:pPr>
            <a:r>
              <a:rPr lang="en-AU" dirty="0" smtClean="0">
                <a:solidFill>
                  <a:schemeClr val="tx1">
                    <a:tint val="85000"/>
                  </a:schemeClr>
                </a:solidFill>
                <a:latin typeface="Calibri" pitchFamily="34" charset="0"/>
              </a:rPr>
              <a:t>64% thought offenders would change crime plans due to cameras</a:t>
            </a:r>
            <a:br>
              <a:rPr lang="en-AU" dirty="0" smtClean="0">
                <a:solidFill>
                  <a:schemeClr val="tx1">
                    <a:tint val="85000"/>
                  </a:schemeClr>
                </a:solidFill>
                <a:latin typeface="Calibri" pitchFamily="34" charset="0"/>
              </a:rPr>
            </a:br>
            <a:endParaRPr lang="en-AU" dirty="0" smtClean="0">
              <a:solidFill>
                <a:schemeClr val="tx1">
                  <a:tint val="85000"/>
                </a:schemeClr>
              </a:solidFill>
              <a:latin typeface="Calibri" pitchFamily="34" charset="0"/>
            </a:endParaRPr>
          </a:p>
          <a:p>
            <a:pPr marL="521208" lvl="1" fontAlgn="auto">
              <a:spcAft>
                <a:spcPts val="0"/>
              </a:spcAft>
              <a:buClr>
                <a:schemeClr val="accent4"/>
              </a:buClr>
              <a:buFont typeface="Wingdings 2"/>
              <a:buChar char=""/>
              <a:defRPr/>
            </a:pPr>
            <a:r>
              <a:rPr lang="en-AU" dirty="0" smtClean="0">
                <a:solidFill>
                  <a:schemeClr val="tx1">
                    <a:tint val="85000"/>
                  </a:schemeClr>
                </a:solidFill>
                <a:latin typeface="Calibri" pitchFamily="34" charset="0"/>
              </a:rPr>
              <a:t>77% thought offenders would be caught via CCTV/police		</a:t>
            </a:r>
            <a:endParaRPr lang="en-AU" dirty="0">
              <a:solidFill>
                <a:schemeClr val="tx1">
                  <a:tint val="85000"/>
                </a:schemeClr>
              </a:solidFill>
              <a:latin typeface="Calibri" pitchFamily="34" charset="0"/>
            </a:endParaRPr>
          </a:p>
        </p:txBody>
      </p:sp>
      <p:sp>
        <p:nvSpPr>
          <p:cNvPr id="6" name="Content Placeholder 5"/>
          <p:cNvSpPr>
            <a:spLocks noGrp="1"/>
          </p:cNvSpPr>
          <p:nvPr>
            <p:ph sz="quarter" idx="2"/>
          </p:nvPr>
        </p:nvSpPr>
        <p:spPr>
          <a:xfrm>
            <a:off x="4143375" y="1000125"/>
            <a:ext cx="3521075" cy="4454525"/>
          </a:xfrm>
        </p:spPr>
        <p:txBody>
          <a:bodyPr>
            <a:normAutofit/>
          </a:bodyPr>
          <a:lstStyle/>
          <a:p>
            <a:pPr marL="274320" indent="-274320" fontAlgn="auto">
              <a:spcAft>
                <a:spcPts val="0"/>
              </a:spcAft>
              <a:buFont typeface="Wingdings 2"/>
              <a:buChar char=""/>
              <a:defRPr/>
            </a:pPr>
            <a:r>
              <a:rPr lang="en-AU" dirty="0" smtClean="0">
                <a:latin typeface="Calibri" pitchFamily="34" charset="0"/>
              </a:rPr>
              <a:t>Police Detainees</a:t>
            </a:r>
          </a:p>
          <a:p>
            <a:pPr marL="521208" lvl="1" fontAlgn="auto">
              <a:spcAft>
                <a:spcPts val="0"/>
              </a:spcAft>
              <a:buClr>
                <a:schemeClr val="accent4"/>
              </a:buClr>
              <a:buFont typeface="Wingdings 2"/>
              <a:buChar char=""/>
              <a:defRPr/>
            </a:pPr>
            <a:r>
              <a:rPr lang="en-AU" dirty="0" smtClean="0">
                <a:solidFill>
                  <a:schemeClr val="tx1">
                    <a:tint val="85000"/>
                  </a:schemeClr>
                </a:solidFill>
                <a:latin typeface="Calibri" pitchFamily="34" charset="0"/>
              </a:rPr>
              <a:t>87% aware of CCTV cameras</a:t>
            </a:r>
            <a:br>
              <a:rPr lang="en-AU" dirty="0" smtClean="0">
                <a:solidFill>
                  <a:schemeClr val="tx1">
                    <a:tint val="85000"/>
                  </a:schemeClr>
                </a:solidFill>
                <a:latin typeface="Calibri" pitchFamily="34" charset="0"/>
              </a:rPr>
            </a:br>
            <a:endParaRPr lang="en-AU" dirty="0" smtClean="0">
              <a:solidFill>
                <a:schemeClr val="tx1">
                  <a:tint val="85000"/>
                </a:schemeClr>
              </a:solidFill>
              <a:latin typeface="Calibri" pitchFamily="34" charset="0"/>
            </a:endParaRPr>
          </a:p>
          <a:p>
            <a:pPr marL="521208" lvl="1" fontAlgn="auto">
              <a:spcAft>
                <a:spcPts val="0"/>
              </a:spcAft>
              <a:buClr>
                <a:schemeClr val="accent4"/>
              </a:buClr>
              <a:buFont typeface="Wingdings 2"/>
              <a:buChar char=""/>
              <a:defRPr/>
            </a:pPr>
            <a:r>
              <a:rPr lang="en-AU" dirty="0" smtClean="0">
                <a:solidFill>
                  <a:schemeClr val="tx1">
                    <a:tint val="85000"/>
                  </a:schemeClr>
                </a:solidFill>
                <a:latin typeface="Calibri" pitchFamily="34" charset="0"/>
              </a:rPr>
              <a:t>17% decided to change crime plans due to cameras</a:t>
            </a:r>
            <a:br>
              <a:rPr lang="en-AU" dirty="0" smtClean="0">
                <a:solidFill>
                  <a:schemeClr val="tx1">
                    <a:tint val="85000"/>
                  </a:schemeClr>
                </a:solidFill>
                <a:latin typeface="Calibri" pitchFamily="34" charset="0"/>
              </a:rPr>
            </a:br>
            <a:endParaRPr lang="en-AU" dirty="0" smtClean="0">
              <a:solidFill>
                <a:schemeClr val="tx1">
                  <a:tint val="85000"/>
                </a:schemeClr>
              </a:solidFill>
              <a:latin typeface="Calibri" pitchFamily="34" charset="0"/>
            </a:endParaRPr>
          </a:p>
          <a:p>
            <a:pPr marL="521208" lvl="1" fontAlgn="auto">
              <a:spcAft>
                <a:spcPts val="0"/>
              </a:spcAft>
              <a:buClr>
                <a:schemeClr val="accent4"/>
              </a:buClr>
              <a:buFont typeface="Wingdings 2"/>
              <a:buChar char=""/>
              <a:defRPr/>
            </a:pPr>
            <a:r>
              <a:rPr lang="en-AU" dirty="0" smtClean="0">
                <a:solidFill>
                  <a:schemeClr val="tx1">
                    <a:tint val="85000"/>
                  </a:schemeClr>
                </a:solidFill>
                <a:latin typeface="Calibri" pitchFamily="34" charset="0"/>
              </a:rPr>
              <a:t>75% thought offenders would be caught via CCTV/police</a:t>
            </a:r>
            <a:endParaRPr lang="en-AU" dirty="0">
              <a:solidFill>
                <a:schemeClr val="tx1">
                  <a:tint val="85000"/>
                </a:schemeClr>
              </a:solidFill>
              <a:latin typeface="Calibri" pitchFamily="34" charset="0"/>
            </a:endParaRPr>
          </a:p>
        </p:txBody>
      </p:sp>
      <p:sp>
        <p:nvSpPr>
          <p:cNvPr id="41988" name="TextBox 6"/>
          <p:cNvSpPr txBox="1">
            <a:spLocks noChangeArrowheads="1"/>
          </p:cNvSpPr>
          <p:nvPr/>
        </p:nvSpPr>
        <p:spPr bwMode="auto">
          <a:xfrm>
            <a:off x="1214438" y="5429250"/>
            <a:ext cx="5929312" cy="369888"/>
          </a:xfrm>
          <a:prstGeom prst="rect">
            <a:avLst/>
          </a:prstGeom>
          <a:noFill/>
          <a:ln w="9525">
            <a:noFill/>
            <a:miter lim="800000"/>
            <a:headEnd/>
            <a:tailEnd/>
          </a:ln>
        </p:spPr>
        <p:txBody>
          <a:bodyPr>
            <a:spAutoFit/>
          </a:bodyPr>
          <a:lstStyle/>
          <a:p>
            <a:r>
              <a:rPr lang="en-AU" i="1" dirty="0">
                <a:latin typeface="Calibri" pitchFamily="34" charset="0"/>
              </a:rPr>
              <a:t>Police detainees more aware of risks but take them anyway?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fontAlgn="auto">
              <a:spcAft>
                <a:spcPts val="0"/>
              </a:spcAft>
              <a:defRPr/>
            </a:pPr>
            <a:r>
              <a:rPr lang="en-AU" dirty="0" smtClean="0">
                <a:latin typeface="Calibri" pitchFamily="34" charset="0"/>
              </a:rPr>
              <a:t>Did a realist approach provide any different answers?</a:t>
            </a:r>
            <a:endParaRPr lang="en-AU" dirty="0">
              <a:latin typeface="Calibri" pitchFamily="34" charset="0"/>
            </a:endParaRPr>
          </a:p>
        </p:txBody>
      </p:sp>
      <p:sp>
        <p:nvSpPr>
          <p:cNvPr id="6" name="Content Placeholder 5"/>
          <p:cNvSpPr>
            <a:spLocks noGrp="1"/>
          </p:cNvSpPr>
          <p:nvPr>
            <p:ph sz="quarter" idx="1"/>
          </p:nvPr>
        </p:nvSpPr>
        <p:spPr/>
        <p:txBody>
          <a:bodyPr>
            <a:normAutofit fontScale="92500" lnSpcReduction="10000"/>
          </a:bodyPr>
          <a:lstStyle/>
          <a:p>
            <a:pPr marL="274320" indent="-274320" fontAlgn="auto">
              <a:spcAft>
                <a:spcPts val="0"/>
              </a:spcAft>
              <a:buFont typeface="Wingdings 2"/>
              <a:buChar char=""/>
              <a:defRPr/>
            </a:pPr>
            <a:r>
              <a:rPr lang="en-AU" dirty="0" smtClean="0">
                <a:latin typeface="Calibri" pitchFamily="34" charset="0"/>
              </a:rPr>
              <a:t>It led to different lines of investigative enquiry</a:t>
            </a:r>
            <a:br>
              <a:rPr lang="en-AU" dirty="0" smtClean="0">
                <a:latin typeface="Calibri" pitchFamily="34" charset="0"/>
              </a:rPr>
            </a:br>
            <a:endParaRPr lang="en-AU"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It worked to get inside the ‘black box’</a:t>
            </a:r>
            <a:br>
              <a:rPr lang="en-AU" dirty="0" smtClean="0">
                <a:latin typeface="Calibri" pitchFamily="34" charset="0"/>
              </a:rPr>
            </a:br>
            <a:endParaRPr lang="en-AU"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It provided tangible results for the stakeholders</a:t>
            </a:r>
            <a:br>
              <a:rPr lang="en-AU" dirty="0" smtClean="0">
                <a:latin typeface="Calibri" pitchFamily="34" charset="0"/>
              </a:rPr>
            </a:br>
            <a:endParaRPr lang="en-AU"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It demonstrated </a:t>
            </a:r>
            <a:r>
              <a:rPr lang="en-AU" b="1" i="1" dirty="0" smtClean="0">
                <a:latin typeface="Calibri" pitchFamily="34" charset="0"/>
              </a:rPr>
              <a:t>how</a:t>
            </a:r>
            <a:r>
              <a:rPr lang="en-AU" dirty="0" smtClean="0">
                <a:latin typeface="Calibri" pitchFamily="34" charset="0"/>
              </a:rPr>
              <a:t> the CCTV system worked to effect change</a:t>
            </a:r>
            <a:br>
              <a:rPr lang="en-AU" dirty="0" smtClean="0">
                <a:latin typeface="Calibri" pitchFamily="34" charset="0"/>
              </a:rPr>
            </a:br>
            <a:endParaRPr lang="en-AU"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It offered useful measurement variables for future data collection and evaluation</a:t>
            </a:r>
            <a:br>
              <a:rPr lang="en-AU" dirty="0" smtClean="0">
                <a:latin typeface="Calibri" pitchFamily="34" charset="0"/>
              </a:rPr>
            </a:br>
            <a:endParaRPr lang="en-AU" dirty="0" smtClean="0">
              <a:latin typeface="Calibri" pitchFamily="34" charset="0"/>
            </a:endParaRPr>
          </a:p>
          <a:p>
            <a:pPr marL="274320" indent="-274320" fontAlgn="auto">
              <a:spcAft>
                <a:spcPts val="0"/>
              </a:spcAft>
              <a:buFont typeface="Wingdings 2"/>
              <a:buChar char=""/>
              <a:defRPr/>
            </a:pPr>
            <a:r>
              <a:rPr lang="en-AU" dirty="0" smtClean="0">
                <a:latin typeface="Calibri" pitchFamily="34" charset="0"/>
              </a:rPr>
              <a:t>It produced lessons that could more appropriately be used in the formulation and refinement of CCTV policy and practice</a:t>
            </a:r>
            <a:endParaRPr lang="en-AU" dirty="0">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libri" pitchFamily="34" charset="0"/>
              </a:rPr>
              <a:t>…and a year later?</a:t>
            </a:r>
            <a:endParaRPr lang="en-AU" dirty="0">
              <a:latin typeface="Calibri" pitchFamily="34" charset="0"/>
            </a:endParaRPr>
          </a:p>
        </p:txBody>
      </p:sp>
      <p:sp>
        <p:nvSpPr>
          <p:cNvPr id="3" name="Content Placeholder 2"/>
          <p:cNvSpPr>
            <a:spLocks noGrp="1"/>
          </p:cNvSpPr>
          <p:nvPr>
            <p:ph sz="quarter" idx="1"/>
          </p:nvPr>
        </p:nvSpPr>
        <p:spPr/>
        <p:txBody>
          <a:bodyPr/>
          <a:lstStyle/>
          <a:p>
            <a:r>
              <a:rPr lang="en-AU" dirty="0" smtClean="0">
                <a:latin typeface="Calibri" pitchFamily="34" charset="0"/>
              </a:rPr>
              <a:t>A new MOU between the Police and the Council</a:t>
            </a:r>
          </a:p>
          <a:p>
            <a:r>
              <a:rPr lang="en-AU" dirty="0" smtClean="0">
                <a:latin typeface="Calibri" pitchFamily="34" charset="0"/>
              </a:rPr>
              <a:t>An updated Operating Guidelines</a:t>
            </a:r>
          </a:p>
          <a:p>
            <a:r>
              <a:rPr lang="en-AU" dirty="0" smtClean="0">
                <a:latin typeface="Calibri" pitchFamily="34" charset="0"/>
              </a:rPr>
              <a:t>Revised terms of reference for the two committees – strategic and management</a:t>
            </a:r>
          </a:p>
          <a:p>
            <a:r>
              <a:rPr lang="en-AU" dirty="0" smtClean="0">
                <a:latin typeface="Calibri" pitchFamily="34" charset="0"/>
              </a:rPr>
              <a:t>Tighter monitoring tools</a:t>
            </a:r>
          </a:p>
          <a:p>
            <a:r>
              <a:rPr lang="en-AU" dirty="0" smtClean="0">
                <a:latin typeface="Calibri" pitchFamily="34" charset="0"/>
              </a:rPr>
              <a:t>A framework to assist Councils to make informed decisions about the effectiveness and efficiency of public space CCTV systems</a:t>
            </a:r>
          </a:p>
          <a:p>
            <a:r>
              <a:rPr lang="en-AU" dirty="0" smtClean="0">
                <a:latin typeface="Calibri" pitchFamily="34" charset="0"/>
              </a:rPr>
              <a:t>The application of other forms of crime prevention prior to the installation of CCTV cameras for new areas (such as the design and lay out of public space to deter crime)</a:t>
            </a:r>
            <a:endParaRPr lang="en-AU"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C_EC__x0000_i1051" descr="cid:45ADDD976E57406BBEC59BC29DDFAD1D@laptop"/>
          <p:cNvPicPr>
            <a:picLocks noGrp="1"/>
          </p:cNvPicPr>
          <p:nvPr>
            <p:ph type="pic" idx="1"/>
          </p:nvPr>
        </p:nvPicPr>
        <p:blipFill>
          <a:blip r:embed="rId3" r:link="rId4">
            <a:lum bright="-15000"/>
          </a:blip>
          <a:srcRect l="20120" r="20120"/>
          <a:stretch>
            <a:fillRect/>
          </a:stretch>
        </p:blipFill>
        <p:spPr>
          <a:xfrm>
            <a:off x="428596" y="714356"/>
            <a:ext cx="5715040" cy="5000660"/>
          </a:xfrm>
          <a:noFill/>
          <a:ln w="9525">
            <a:noFill/>
          </a:ln>
        </p:spPr>
      </p:pic>
      <p:sp>
        <p:nvSpPr>
          <p:cNvPr id="16386" name="Text Placeholder 5"/>
          <p:cNvSpPr>
            <a:spLocks noGrp="1"/>
          </p:cNvSpPr>
          <p:nvPr>
            <p:ph type="body" sz="half" idx="2"/>
          </p:nvPr>
        </p:nvSpPr>
        <p:spPr>
          <a:xfrm>
            <a:off x="6429388" y="1428736"/>
            <a:ext cx="2000264" cy="4956048"/>
          </a:xfrm>
        </p:spPr>
        <p:txBody>
          <a:bodyPr/>
          <a:lstStyle/>
          <a:p>
            <a:pPr>
              <a:spcBef>
                <a:spcPct val="0"/>
              </a:spcBef>
            </a:pPr>
            <a:r>
              <a:rPr lang="en-AU" sz="3600" dirty="0" smtClean="0">
                <a:latin typeface="Calibri" pitchFamily="34" charset="0"/>
              </a:rPr>
              <a:t>Do public space</a:t>
            </a:r>
          </a:p>
          <a:p>
            <a:pPr>
              <a:spcBef>
                <a:spcPct val="0"/>
              </a:spcBef>
            </a:pPr>
            <a:r>
              <a:rPr lang="en-AU" sz="3600" dirty="0" smtClean="0">
                <a:latin typeface="Calibri" pitchFamily="34" charset="0"/>
              </a:rPr>
              <a:t>CCTV cameras work?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7901014" cy="1143000"/>
          </a:xfrm>
        </p:spPr>
        <p:txBody>
          <a:bodyPr/>
          <a:lstStyle/>
          <a:p>
            <a:r>
              <a:rPr lang="en-AU" dirty="0" smtClean="0">
                <a:latin typeface="Calibri" pitchFamily="34" charset="0"/>
              </a:rPr>
              <a:t>Evaluation forms – why did we do the evaluation?</a:t>
            </a:r>
            <a:endParaRPr lang="en-AU" dirty="0">
              <a:latin typeface="Calibri" pitchFamily="34" charset="0"/>
            </a:endParaRPr>
          </a:p>
        </p:txBody>
      </p:sp>
      <p:sp>
        <p:nvSpPr>
          <p:cNvPr id="6" name="Content Placeholder 5"/>
          <p:cNvSpPr>
            <a:spLocks noGrp="1"/>
          </p:cNvSpPr>
          <p:nvPr>
            <p:ph sz="quarter" idx="1"/>
          </p:nvPr>
        </p:nvSpPr>
        <p:spPr/>
        <p:txBody>
          <a:bodyPr/>
          <a:lstStyle/>
          <a:p>
            <a:pPr>
              <a:buNone/>
            </a:pPr>
            <a:endParaRPr lang="en-AU" dirty="0" smtClean="0">
              <a:latin typeface="Calibri" pitchFamily="34" charset="0"/>
            </a:endParaRPr>
          </a:p>
          <a:p>
            <a:r>
              <a:rPr lang="en-AU" dirty="0" smtClean="0">
                <a:latin typeface="Calibri" pitchFamily="34" charset="0"/>
              </a:rPr>
              <a:t>For clarification (</a:t>
            </a:r>
            <a:r>
              <a:rPr lang="en-AU" dirty="0" err="1" smtClean="0">
                <a:latin typeface="Calibri" pitchFamily="34" charset="0"/>
              </a:rPr>
              <a:t>Clarificative</a:t>
            </a:r>
            <a:r>
              <a:rPr lang="en-AU" dirty="0" smtClean="0">
                <a:latin typeface="Calibri" pitchFamily="34" charset="0"/>
              </a:rPr>
              <a:t> Evaluation)</a:t>
            </a:r>
            <a:br>
              <a:rPr lang="en-AU" dirty="0" smtClean="0">
                <a:latin typeface="Calibri" pitchFamily="34" charset="0"/>
              </a:rPr>
            </a:br>
            <a:endParaRPr lang="en-AU" dirty="0" smtClean="0">
              <a:latin typeface="Calibri" pitchFamily="34" charset="0"/>
            </a:endParaRPr>
          </a:p>
          <a:p>
            <a:r>
              <a:rPr lang="en-AU" dirty="0" smtClean="0">
                <a:latin typeface="Calibri" pitchFamily="34" charset="0"/>
              </a:rPr>
              <a:t>For improvement (Interactive Evaluation)</a:t>
            </a:r>
            <a:br>
              <a:rPr lang="en-AU" dirty="0" smtClean="0">
                <a:latin typeface="Calibri" pitchFamily="34" charset="0"/>
              </a:rPr>
            </a:br>
            <a:endParaRPr lang="en-AU" dirty="0" smtClean="0">
              <a:latin typeface="Calibri" pitchFamily="34" charset="0"/>
            </a:endParaRPr>
          </a:p>
          <a:p>
            <a:r>
              <a:rPr lang="en-AU" dirty="0" smtClean="0">
                <a:latin typeface="Calibri" pitchFamily="34" charset="0"/>
              </a:rPr>
              <a:t>For checking/refining and accountability (Monitoring evaluation)</a:t>
            </a:r>
            <a:br>
              <a:rPr lang="en-AU" dirty="0" smtClean="0">
                <a:latin typeface="Calibri" pitchFamily="34" charset="0"/>
              </a:rPr>
            </a:br>
            <a:endParaRPr lang="en-AU" dirty="0" smtClean="0">
              <a:latin typeface="Calibri" pitchFamily="34" charset="0"/>
            </a:endParaRPr>
          </a:p>
          <a:p>
            <a:r>
              <a:rPr lang="en-AU" dirty="0" smtClean="0">
                <a:latin typeface="Calibri" pitchFamily="34" charset="0"/>
              </a:rPr>
              <a:t>For learning and accountability (Impact evaluation)</a:t>
            </a:r>
            <a:endParaRPr lang="en-AU"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libri" pitchFamily="34" charset="0"/>
              </a:rPr>
              <a:t>Realist evaluation</a:t>
            </a:r>
            <a:endParaRPr lang="en-AU" dirty="0">
              <a:latin typeface="Calibri" pitchFamily="34" charset="0"/>
            </a:endParaRPr>
          </a:p>
        </p:txBody>
      </p:sp>
      <p:sp>
        <p:nvSpPr>
          <p:cNvPr id="3" name="Content Placeholder 2"/>
          <p:cNvSpPr>
            <a:spLocks noGrp="1"/>
          </p:cNvSpPr>
          <p:nvPr>
            <p:ph sz="quarter" idx="1"/>
          </p:nvPr>
        </p:nvSpPr>
        <p:spPr/>
        <p:txBody>
          <a:bodyPr/>
          <a:lstStyle/>
          <a:p>
            <a:pPr>
              <a:buNone/>
            </a:pPr>
            <a:r>
              <a:rPr lang="en-AU" dirty="0" smtClean="0">
                <a:latin typeface="Calibri" pitchFamily="34" charset="0"/>
              </a:rPr>
              <a:t>Owen (2007) from Program Evaluation</a:t>
            </a:r>
            <a:br>
              <a:rPr lang="en-AU" dirty="0" smtClean="0">
                <a:latin typeface="Calibri" pitchFamily="34" charset="0"/>
              </a:rPr>
            </a:br>
            <a:endParaRPr lang="en-AU" dirty="0" smtClean="0">
              <a:latin typeface="Calibri" pitchFamily="34" charset="0"/>
            </a:endParaRPr>
          </a:p>
          <a:p>
            <a:pPr>
              <a:buNone/>
            </a:pPr>
            <a:r>
              <a:rPr lang="en-AU" dirty="0" smtClean="0">
                <a:latin typeface="Calibri" pitchFamily="34" charset="0"/>
              </a:rPr>
              <a:t>“…these studies are based on the principle that it is not possible to ascribe universal or generalized cause-and-effect statements to any program.  </a:t>
            </a:r>
          </a:p>
          <a:p>
            <a:pPr>
              <a:buNone/>
            </a:pPr>
            <a:endParaRPr lang="en-AU" dirty="0" smtClean="0">
              <a:latin typeface="Calibri" pitchFamily="34" charset="0"/>
            </a:endParaRPr>
          </a:p>
          <a:p>
            <a:pPr>
              <a:buNone/>
            </a:pPr>
            <a:r>
              <a:rPr lang="en-AU" dirty="0" smtClean="0">
                <a:latin typeface="Calibri" pitchFamily="34" charset="0"/>
              </a:rPr>
              <a:t>	Rather it is only possible to say that a programme works under certain circumstances for certain groups of participants in certain contexts.”</a:t>
            </a:r>
          </a:p>
          <a:p>
            <a:pPr>
              <a:buNone/>
            </a:pPr>
            <a:endParaRPr lang="en-AU" dirty="0" smtClean="0">
              <a:latin typeface="Calibri" pitchFamily="34" charset="0"/>
            </a:endParaRPr>
          </a:p>
          <a:p>
            <a:pPr>
              <a:buNone/>
            </a:pPr>
            <a:r>
              <a:rPr lang="en-AU" dirty="0" smtClean="0">
                <a:latin typeface="Calibri" pitchFamily="34" charset="0"/>
              </a:rPr>
              <a:t>	Focus:  to apply this approach to the CCTV system under review</a:t>
            </a:r>
            <a:endParaRPr lang="en-AU"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fontAlgn="auto">
              <a:spcAft>
                <a:spcPts val="0"/>
              </a:spcAft>
              <a:defRPr/>
            </a:pPr>
            <a:r>
              <a:rPr lang="en-AU" sz="3200" dirty="0" smtClean="0">
                <a:latin typeface="Calibri" pitchFamily="34" charset="0"/>
              </a:rPr>
              <a:t>Funding Objectives – CCTV system</a:t>
            </a:r>
            <a:endParaRPr lang="en-AU" sz="3200" dirty="0">
              <a:latin typeface="Calibri" pitchFamily="34" charset="0"/>
            </a:endParaRPr>
          </a:p>
        </p:txBody>
      </p:sp>
      <p:sp>
        <p:nvSpPr>
          <p:cNvPr id="17410" name="Content Placeholder 5"/>
          <p:cNvSpPr>
            <a:spLocks noGrp="1"/>
          </p:cNvSpPr>
          <p:nvPr>
            <p:ph sz="quarter" idx="1"/>
          </p:nvPr>
        </p:nvSpPr>
        <p:spPr/>
        <p:txBody>
          <a:bodyPr>
            <a:normAutofit/>
          </a:bodyPr>
          <a:lstStyle/>
          <a:p>
            <a:pPr marL="514350" indent="-514350">
              <a:buFont typeface="Calibri" pitchFamily="34" charset="0"/>
              <a:buAutoNum type="arabicPeriod"/>
            </a:pPr>
            <a:r>
              <a:rPr lang="en-AU" dirty="0" smtClean="0">
                <a:latin typeface="Calibri" pitchFamily="34" charset="0"/>
              </a:rPr>
              <a:t>Reduce the incidence of crime and antisocial behaviour</a:t>
            </a:r>
            <a:br>
              <a:rPr lang="en-AU" dirty="0" smtClean="0">
                <a:latin typeface="Calibri" pitchFamily="34" charset="0"/>
              </a:rPr>
            </a:br>
            <a:endParaRPr lang="en-AU" dirty="0" smtClean="0">
              <a:latin typeface="Calibri" pitchFamily="34" charset="0"/>
            </a:endParaRPr>
          </a:p>
          <a:p>
            <a:pPr marL="514350" indent="-514350">
              <a:buFont typeface="Calibri" pitchFamily="34" charset="0"/>
              <a:buAutoNum type="arabicPeriod"/>
            </a:pPr>
            <a:r>
              <a:rPr lang="en-AU" dirty="0" smtClean="0">
                <a:latin typeface="Calibri" pitchFamily="34" charset="0"/>
              </a:rPr>
              <a:t>Increase the perception of the area as a safe place and reduce the fear of crime amongst the community</a:t>
            </a:r>
            <a:br>
              <a:rPr lang="en-AU" dirty="0" smtClean="0">
                <a:latin typeface="Calibri" pitchFamily="34" charset="0"/>
              </a:rPr>
            </a:br>
            <a:endParaRPr lang="en-AU" dirty="0" smtClean="0">
              <a:latin typeface="Calibri" pitchFamily="34" charset="0"/>
            </a:endParaRPr>
          </a:p>
          <a:p>
            <a:pPr marL="514350" indent="-514350">
              <a:buFont typeface="Calibri" pitchFamily="34" charset="0"/>
              <a:buAutoNum type="arabicPeriod"/>
            </a:pPr>
            <a:r>
              <a:rPr lang="en-AU" dirty="0" smtClean="0">
                <a:latin typeface="Calibri" pitchFamily="34" charset="0"/>
              </a:rPr>
              <a:t>Enhance the availability and quality of evidence available to Police to identify offences as they occur, and to identify the perpetrators of offences that are committed in the locations monitored by the CCTV.</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AU" dirty="0" smtClean="0">
                <a:latin typeface="Calibri" pitchFamily="34" charset="0"/>
              </a:rPr>
              <a:t>The use of Crime statistics in evaluation</a:t>
            </a:r>
            <a:endParaRPr lang="en-AU" dirty="0">
              <a:latin typeface="Calibri" pitchFamily="34" charset="0"/>
            </a:endParaRPr>
          </a:p>
        </p:txBody>
      </p:sp>
      <p:sp>
        <p:nvSpPr>
          <p:cNvPr id="18434" name="Content Placeholder 2"/>
          <p:cNvSpPr>
            <a:spLocks noGrp="1"/>
          </p:cNvSpPr>
          <p:nvPr>
            <p:ph sz="quarter" idx="1"/>
          </p:nvPr>
        </p:nvSpPr>
        <p:spPr/>
        <p:txBody>
          <a:bodyPr/>
          <a:lstStyle/>
          <a:p>
            <a:r>
              <a:rPr lang="en-AU" dirty="0" smtClean="0">
                <a:latin typeface="Calibri" pitchFamily="34" charset="0"/>
              </a:rPr>
              <a:t>Issues of measurement</a:t>
            </a:r>
          </a:p>
          <a:p>
            <a:pPr lvl="1"/>
            <a:r>
              <a:rPr lang="en-AU" dirty="0" smtClean="0">
                <a:latin typeface="Calibri" pitchFamily="34" charset="0"/>
              </a:rPr>
              <a:t>Unreported</a:t>
            </a:r>
          </a:p>
          <a:p>
            <a:r>
              <a:rPr lang="en-AU" dirty="0" smtClean="0">
                <a:latin typeface="Calibri" pitchFamily="34" charset="0"/>
              </a:rPr>
              <a:t>Issues of causality</a:t>
            </a:r>
          </a:p>
          <a:p>
            <a:pPr lvl="1"/>
            <a:r>
              <a:rPr lang="en-AU" dirty="0" smtClean="0">
                <a:latin typeface="Calibri" pitchFamily="34" charset="0"/>
              </a:rPr>
              <a:t>What other factors might explain any shift in recorded crime statistics?</a:t>
            </a:r>
          </a:p>
          <a:p>
            <a:pPr lvl="2"/>
            <a:r>
              <a:rPr lang="en-AU" dirty="0" smtClean="0">
                <a:latin typeface="Calibri" pitchFamily="34" charset="0"/>
              </a:rPr>
              <a:t>Prolific offender sentenced to jail time</a:t>
            </a:r>
          </a:p>
          <a:p>
            <a:pPr lvl="2"/>
            <a:r>
              <a:rPr lang="en-AU" dirty="0" smtClean="0">
                <a:latin typeface="Calibri" pitchFamily="34" charset="0"/>
              </a:rPr>
              <a:t>Extra police patrols in the area</a:t>
            </a:r>
          </a:p>
          <a:p>
            <a:pPr lvl="2"/>
            <a:r>
              <a:rPr lang="en-AU" dirty="0" smtClean="0">
                <a:latin typeface="Calibri" pitchFamily="34" charset="0"/>
              </a:rPr>
              <a:t>Increased use of </a:t>
            </a:r>
            <a:r>
              <a:rPr lang="en-AU" dirty="0" err="1" smtClean="0">
                <a:latin typeface="Calibri" pitchFamily="34" charset="0"/>
              </a:rPr>
              <a:t>Crimestoppers</a:t>
            </a:r>
            <a:r>
              <a:rPr lang="en-AU" dirty="0" smtClean="0">
                <a:latin typeface="Calibri" pitchFamily="34" charset="0"/>
              </a:rPr>
              <a:t> number by community members</a:t>
            </a:r>
          </a:p>
          <a:p>
            <a:pPr lvl="2"/>
            <a:endParaRPr lang="en-AU" dirty="0" smtClean="0">
              <a:latin typeface="Calibri" pitchFamily="34" charset="0"/>
            </a:endParaRPr>
          </a:p>
          <a:p>
            <a:pPr>
              <a:buNone/>
            </a:pPr>
            <a:r>
              <a:rPr lang="en-AU" dirty="0" smtClean="0">
                <a:latin typeface="Calibri" pitchFamily="34" charset="0"/>
              </a:rPr>
              <a:t>WHAT CAN WE USE INSTEAD?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alibri" pitchFamily="34" charset="0"/>
              </a:rPr>
              <a:t>Programme Logic Model</a:t>
            </a:r>
            <a:endParaRPr lang="en-AU" dirty="0">
              <a:latin typeface="Calibri" pitchFamily="34" charset="0"/>
            </a:endParaRPr>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ight Brace 4"/>
          <p:cNvSpPr/>
          <p:nvPr/>
        </p:nvSpPr>
        <p:spPr>
          <a:xfrm rot="5400000">
            <a:off x="3893339" y="2107397"/>
            <a:ext cx="428628" cy="6500858"/>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6" name="TextBox 5"/>
          <p:cNvSpPr txBox="1"/>
          <p:nvPr/>
        </p:nvSpPr>
        <p:spPr>
          <a:xfrm>
            <a:off x="2928926" y="5572140"/>
            <a:ext cx="2428892" cy="369332"/>
          </a:xfrm>
          <a:prstGeom prst="rect">
            <a:avLst/>
          </a:prstGeom>
          <a:noFill/>
        </p:spPr>
        <p:txBody>
          <a:bodyPr wrap="square" rtlCol="0">
            <a:spAutoFit/>
          </a:bodyPr>
          <a:lstStyle/>
          <a:p>
            <a:r>
              <a:rPr lang="en-AU" dirty="0" smtClean="0">
                <a:latin typeface="Calibri" pitchFamily="34" charset="0"/>
              </a:rPr>
              <a:t>Contextual Conditions</a:t>
            </a:r>
            <a:endParaRPr lang="en-AU" dirty="0">
              <a:latin typeface="Calibri" pitchFamily="34" charset="0"/>
            </a:endParaRPr>
          </a:p>
        </p:txBody>
      </p:sp>
      <p:cxnSp>
        <p:nvCxnSpPr>
          <p:cNvPr id="8" name="Straight Connector 7"/>
          <p:cNvCxnSpPr/>
          <p:nvPr/>
        </p:nvCxnSpPr>
        <p:spPr>
          <a:xfrm>
            <a:off x="857224" y="3214686"/>
            <a:ext cx="178595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85786" y="2428868"/>
            <a:ext cx="1928826" cy="369332"/>
          </a:xfrm>
          <a:prstGeom prst="rect">
            <a:avLst/>
          </a:prstGeom>
          <a:noFill/>
        </p:spPr>
        <p:txBody>
          <a:bodyPr wrap="square" rtlCol="0">
            <a:spAutoFit/>
          </a:bodyPr>
          <a:lstStyle/>
          <a:p>
            <a:r>
              <a:rPr lang="en-AU" dirty="0" smtClean="0">
                <a:latin typeface="Calibri" pitchFamily="34" charset="0"/>
              </a:rPr>
              <a:t>The planned work</a:t>
            </a:r>
            <a:endParaRPr lang="en-AU" dirty="0">
              <a:latin typeface="Calibri" pitchFamily="34" charset="0"/>
            </a:endParaRPr>
          </a:p>
        </p:txBody>
      </p:sp>
      <p:cxnSp>
        <p:nvCxnSpPr>
          <p:cNvPr id="11" name="Straight Connector 10"/>
          <p:cNvCxnSpPr/>
          <p:nvPr/>
        </p:nvCxnSpPr>
        <p:spPr>
          <a:xfrm>
            <a:off x="4071934" y="3214686"/>
            <a:ext cx="321471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500562" y="2428868"/>
            <a:ext cx="2286016" cy="369332"/>
          </a:xfrm>
          <a:prstGeom prst="rect">
            <a:avLst/>
          </a:prstGeom>
          <a:noFill/>
        </p:spPr>
        <p:txBody>
          <a:bodyPr wrap="square" rtlCol="0">
            <a:spAutoFit/>
          </a:bodyPr>
          <a:lstStyle/>
          <a:p>
            <a:r>
              <a:rPr lang="en-AU" dirty="0" smtClean="0">
                <a:latin typeface="Calibri" pitchFamily="34" charset="0"/>
              </a:rPr>
              <a:t>The intended results</a:t>
            </a:r>
            <a:endParaRPr lang="en-AU"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lang="en-AU" dirty="0" smtClean="0">
                <a:latin typeface="Calibri" pitchFamily="34" charset="0"/>
              </a:rPr>
              <a:t>Realist evaluation - principles </a:t>
            </a:r>
            <a:endParaRPr lang="en-AU" dirty="0">
              <a:latin typeface="Calibri" pitchFamily="34" charset="0"/>
            </a:endParaRPr>
          </a:p>
        </p:txBody>
      </p:sp>
      <p:sp>
        <p:nvSpPr>
          <p:cNvPr id="5" name="Content Placeholder 4"/>
          <p:cNvSpPr>
            <a:spLocks noGrp="1"/>
          </p:cNvSpPr>
          <p:nvPr>
            <p:ph sz="quarter" idx="1"/>
          </p:nvPr>
        </p:nvSpPr>
        <p:spPr/>
        <p:txBody>
          <a:bodyPr>
            <a:normAutofit fontScale="92500"/>
          </a:bodyPr>
          <a:lstStyle/>
          <a:p>
            <a:pPr marL="274320" indent="-274320" fontAlgn="auto">
              <a:spcAft>
                <a:spcPts val="0"/>
              </a:spcAft>
              <a:buFont typeface="Wingdings 2"/>
              <a:buChar char=""/>
              <a:defRPr/>
            </a:pPr>
            <a:r>
              <a:rPr lang="en-AU" dirty="0" smtClean="0">
                <a:latin typeface="Calibri" pitchFamily="34" charset="0"/>
              </a:rPr>
              <a:t>Social programs are an attempt to address an existing social problem – that is, to create some level of </a:t>
            </a:r>
            <a:r>
              <a:rPr lang="en-AU" b="1" i="1" dirty="0" smtClean="0">
                <a:latin typeface="Calibri" pitchFamily="34" charset="0"/>
              </a:rPr>
              <a:t>social</a:t>
            </a:r>
            <a:r>
              <a:rPr lang="en-AU" dirty="0" smtClean="0">
                <a:latin typeface="Calibri" pitchFamily="34" charset="0"/>
              </a:rPr>
              <a:t> </a:t>
            </a:r>
            <a:r>
              <a:rPr lang="en-AU" b="1" i="1" dirty="0" smtClean="0">
                <a:latin typeface="Calibri" pitchFamily="34" charset="0"/>
              </a:rPr>
              <a:t>change</a:t>
            </a:r>
            <a:r>
              <a:rPr lang="en-AU" dirty="0" smtClean="0">
                <a:latin typeface="Calibri" pitchFamily="34" charset="0"/>
              </a:rPr>
              <a:t>. </a:t>
            </a:r>
          </a:p>
          <a:p>
            <a:pPr>
              <a:buFont typeface="Wingdings 2"/>
              <a:buChar char=""/>
              <a:defRPr/>
            </a:pPr>
            <a:r>
              <a:rPr lang="en-AU" dirty="0" smtClean="0">
                <a:latin typeface="Calibri" pitchFamily="34" charset="0"/>
              </a:rPr>
              <a:t>Programmes ‘work’ by enabling participants to </a:t>
            </a:r>
            <a:r>
              <a:rPr lang="en-AU" b="1" i="1" dirty="0" smtClean="0">
                <a:latin typeface="Calibri" pitchFamily="34" charset="0"/>
              </a:rPr>
              <a:t>make</a:t>
            </a:r>
            <a:r>
              <a:rPr lang="en-AU" dirty="0" smtClean="0">
                <a:latin typeface="Calibri" pitchFamily="34" charset="0"/>
              </a:rPr>
              <a:t> </a:t>
            </a:r>
            <a:r>
              <a:rPr lang="en-AU" b="1" i="1" dirty="0" smtClean="0">
                <a:latin typeface="Calibri" pitchFamily="34" charset="0"/>
              </a:rPr>
              <a:t>different choices</a:t>
            </a:r>
          </a:p>
          <a:p>
            <a:pPr marL="274320" indent="-274320" fontAlgn="auto">
              <a:spcAft>
                <a:spcPts val="0"/>
              </a:spcAft>
              <a:buFont typeface="Wingdings 2"/>
              <a:buChar char=""/>
              <a:defRPr/>
            </a:pPr>
            <a:r>
              <a:rPr lang="en-AU" dirty="0" smtClean="0">
                <a:latin typeface="Calibri" pitchFamily="34" charset="0"/>
              </a:rPr>
              <a:t>Making and sustaining different choices requires a change in </a:t>
            </a:r>
            <a:r>
              <a:rPr lang="en-AU" b="1" i="1" dirty="0" smtClean="0">
                <a:latin typeface="Calibri" pitchFamily="34" charset="0"/>
              </a:rPr>
              <a:t>participant’s reasoning </a:t>
            </a:r>
            <a:r>
              <a:rPr lang="en-AU" dirty="0" smtClean="0">
                <a:latin typeface="Calibri" pitchFamily="34" charset="0"/>
              </a:rPr>
              <a:t>(</a:t>
            </a:r>
            <a:r>
              <a:rPr lang="en-AU" dirty="0" err="1" smtClean="0">
                <a:latin typeface="Calibri" pitchFamily="34" charset="0"/>
              </a:rPr>
              <a:t>eg</a:t>
            </a:r>
            <a:r>
              <a:rPr lang="en-AU" dirty="0" smtClean="0">
                <a:latin typeface="Calibri" pitchFamily="34" charset="0"/>
              </a:rPr>
              <a:t>, values, beliefs, attitudes, or the logic they apply to a particular situation) and/or the </a:t>
            </a:r>
            <a:r>
              <a:rPr lang="en-AU" b="1" i="1" dirty="0" smtClean="0">
                <a:latin typeface="Calibri" pitchFamily="34" charset="0"/>
              </a:rPr>
              <a:t>resources (</a:t>
            </a:r>
            <a:r>
              <a:rPr lang="en-AU" dirty="0" err="1" smtClean="0">
                <a:latin typeface="Calibri" pitchFamily="34" charset="0"/>
              </a:rPr>
              <a:t>eg</a:t>
            </a:r>
            <a:r>
              <a:rPr lang="en-AU" dirty="0" smtClean="0">
                <a:latin typeface="Calibri" pitchFamily="34" charset="0"/>
              </a:rPr>
              <a:t>, information, skills, material resources, support) they have available to them.  </a:t>
            </a:r>
          </a:p>
          <a:p>
            <a:pPr marL="274320" indent="-274320" fontAlgn="auto">
              <a:spcAft>
                <a:spcPts val="0"/>
              </a:spcAft>
              <a:buFont typeface="Wingdings 2"/>
              <a:buChar char=""/>
              <a:defRPr/>
            </a:pPr>
            <a:r>
              <a:rPr lang="en-AU" dirty="0" smtClean="0">
                <a:latin typeface="Calibri" pitchFamily="34" charset="0"/>
              </a:rPr>
              <a:t>This combination of ‘reasoning and resources’ is what enables the program to ‘work’ and is known as a programme ‘</a:t>
            </a:r>
            <a:r>
              <a:rPr lang="en-AU" b="1" i="1" dirty="0" smtClean="0">
                <a:latin typeface="Calibri" pitchFamily="34" charset="0"/>
              </a:rPr>
              <a:t>mechanism</a:t>
            </a:r>
            <a:r>
              <a:rPr lang="en-AU" dirty="0" smtClean="0">
                <a:latin typeface="Calibri" pitchFamily="34" charset="0"/>
              </a:rPr>
              <a:t>’. </a:t>
            </a:r>
          </a:p>
          <a:p>
            <a:pPr marL="274320" indent="-274320" fontAlgn="auto">
              <a:spcAft>
                <a:spcPts val="0"/>
              </a:spcAft>
              <a:buFont typeface="Wingdings 2"/>
              <a:buChar char=""/>
              <a:defRPr/>
            </a:pPr>
            <a:endParaRPr lang="en-AU" dirty="0" smtClean="0">
              <a:latin typeface="Calibri" pitchFamily="34" charset="0"/>
            </a:endParaRPr>
          </a:p>
          <a:p>
            <a:pPr marL="274320" indent="-274320" fontAlgn="auto">
              <a:spcAft>
                <a:spcPts val="0"/>
              </a:spcAft>
              <a:buFont typeface="Wingdings 2"/>
              <a:buChar char=""/>
              <a:defRPr/>
            </a:pPr>
            <a:endParaRPr lang="en-AU" dirty="0" smtClean="0"/>
          </a:p>
          <a:p>
            <a:pPr marL="274320" indent="-274320" fontAlgn="auto">
              <a:spcAft>
                <a:spcPts val="0"/>
              </a:spcAft>
              <a:buFont typeface="Wingdings 2"/>
              <a:buChar char=""/>
              <a:defRPr/>
            </a:pPr>
            <a:endParaRPr lang="en-A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988</TotalTime>
  <Words>1638</Words>
  <Application>Microsoft Office PowerPoint</Application>
  <PresentationFormat>On-screen Show (4:3)</PresentationFormat>
  <Paragraphs>213</Paragraphs>
  <Slides>23</Slides>
  <Notes>20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Oriel</vt:lpstr>
      <vt:lpstr>Realist Evaluation:  Unpacking how a programme works and implications for future policy decisions </vt:lpstr>
      <vt:lpstr>Acknowledgements </vt:lpstr>
      <vt:lpstr>PowerPoint Presentation</vt:lpstr>
      <vt:lpstr>Evaluation forms – why did we do the evaluation?</vt:lpstr>
      <vt:lpstr>Realist evaluation</vt:lpstr>
      <vt:lpstr>Funding Objectives – CCTV system</vt:lpstr>
      <vt:lpstr>The use of Crime statistics in evaluation</vt:lpstr>
      <vt:lpstr>Programme Logic Model</vt:lpstr>
      <vt:lpstr>Realist evaluation - principles </vt:lpstr>
      <vt:lpstr>Realist evaluation, cont.</vt:lpstr>
      <vt:lpstr>Realist evaluation, cont.</vt:lpstr>
      <vt:lpstr>CCTV</vt:lpstr>
      <vt:lpstr>How might CCTV work?</vt:lpstr>
      <vt:lpstr>For each of the 5 ways the CCTV system might work..….</vt:lpstr>
      <vt:lpstr>The deterrence mechanism</vt:lpstr>
      <vt:lpstr>The detection mechanism</vt:lpstr>
      <vt:lpstr>The response mechanism</vt:lpstr>
      <vt:lpstr>The Investigative mechanism</vt:lpstr>
      <vt:lpstr>The reassurance mechanism</vt:lpstr>
      <vt:lpstr>Activation of mechanisms</vt:lpstr>
      <vt:lpstr>Comparison</vt:lpstr>
      <vt:lpstr>Did a realist approach provide any different answers?</vt:lpstr>
      <vt:lpstr>…and a year later?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Bronny Walsh</dc:creator>
  <cp:lastModifiedBy>arinex</cp:lastModifiedBy>
  <cp:revision>115</cp:revision>
  <dcterms:created xsi:type="dcterms:W3CDTF">2010-08-15T03:23:02Z</dcterms:created>
  <dcterms:modified xsi:type="dcterms:W3CDTF">2011-09-01T23:31:56Z</dcterms:modified>
</cp:coreProperties>
</file>